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78" d="100"/>
          <a:sy n="78" d="100"/>
        </p:scale>
        <p:origin x="1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5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2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6403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208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8308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030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46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3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7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1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8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1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48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17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8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33CDB-ED4A-0105-E5B6-E2304027E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1318" y="112734"/>
            <a:ext cx="6106331" cy="2483286"/>
          </a:xfrm>
        </p:spPr>
        <p:txBody>
          <a:bodyPr/>
          <a:lstStyle/>
          <a:p>
            <a:pPr algn="just"/>
            <a:r>
              <a:rPr lang="en-GB" dirty="0"/>
              <a:t>Communication:</a:t>
            </a:r>
            <a:br>
              <a:rPr lang="en-GB" dirty="0"/>
            </a:br>
            <a:r>
              <a:rPr lang="en-GB" dirty="0"/>
              <a:t>A Critical Tool for Conflict Resolution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117C8-6698-8D7F-C0FA-E0D57C73C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8859" y="2253793"/>
            <a:ext cx="6930769" cy="3018774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GB" sz="8000" b="1" dirty="0">
              <a:solidFill>
                <a:schemeClr val="tx1"/>
              </a:solidFill>
            </a:endParaRP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By</a:t>
            </a:r>
          </a:p>
          <a:p>
            <a:pPr algn="ctr"/>
            <a:r>
              <a:rPr lang="en-GB" sz="8000" b="1" dirty="0" err="1">
                <a:solidFill>
                  <a:schemeClr val="tx1"/>
                </a:solidFill>
              </a:rPr>
              <a:t>Dr.</a:t>
            </a:r>
            <a:r>
              <a:rPr lang="en-GB" sz="8000" b="1" dirty="0">
                <a:solidFill>
                  <a:schemeClr val="tx1"/>
                </a:solidFill>
              </a:rPr>
              <a:t> </a:t>
            </a:r>
            <a:r>
              <a:rPr lang="en-GB" sz="8000" b="1" dirty="0" err="1">
                <a:solidFill>
                  <a:schemeClr val="tx1"/>
                </a:solidFill>
              </a:rPr>
              <a:t>Bilhatu</a:t>
            </a:r>
            <a:r>
              <a:rPr lang="en-GB" sz="8000" b="1" dirty="0">
                <a:solidFill>
                  <a:schemeClr val="tx1"/>
                </a:solidFill>
              </a:rPr>
              <a:t> </a:t>
            </a:r>
            <a:r>
              <a:rPr lang="en-GB" sz="8000" b="1" dirty="0" err="1">
                <a:solidFill>
                  <a:schemeClr val="tx1"/>
                </a:solidFill>
              </a:rPr>
              <a:t>Kumah</a:t>
            </a:r>
            <a:r>
              <a:rPr lang="en-GB" sz="8000" b="1" dirty="0">
                <a:solidFill>
                  <a:schemeClr val="tx1"/>
                </a:solidFill>
              </a:rPr>
              <a:t> </a:t>
            </a:r>
            <a:r>
              <a:rPr lang="en-GB" sz="8000" b="1" dirty="0" err="1">
                <a:solidFill>
                  <a:schemeClr val="tx1"/>
                </a:solidFill>
              </a:rPr>
              <a:t>Dagari</a:t>
            </a:r>
            <a:endParaRPr lang="en-GB" sz="8000" b="1" dirty="0">
              <a:solidFill>
                <a:schemeClr val="tx1"/>
              </a:solidFill>
            </a:endParaRP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08036153436</a:t>
            </a: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bilhatudagari@gmail.com</a:t>
            </a: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Department of Educational Psychology and Counselling,</a:t>
            </a: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Faculty of Education,</a:t>
            </a:r>
          </a:p>
          <a:p>
            <a:pPr algn="ctr"/>
            <a:r>
              <a:rPr lang="en-GB" sz="8000" b="1" dirty="0">
                <a:solidFill>
                  <a:schemeClr val="tx1"/>
                </a:solidFill>
              </a:rPr>
              <a:t>Ahmadu Bello University, Zaria, Nigeria.</a:t>
            </a:r>
          </a:p>
          <a:p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430F713-AC25-8F5C-9C81-BE074ABC02E5}"/>
              </a:ext>
            </a:extLst>
          </p:cNvPr>
          <p:cNvSpPr txBox="1">
            <a:spLocks/>
          </p:cNvSpPr>
          <p:nvPr/>
        </p:nvSpPr>
        <p:spPr>
          <a:xfrm>
            <a:off x="2288858" y="5544416"/>
            <a:ext cx="6930769" cy="14726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tx1"/>
                </a:solidFill>
              </a:rPr>
              <a:t>Being a Lead paper presented at The 9th Annual International Conference of The Association of Professional  Counsellors in Nigeria (APROCON) taking place from August 5th – 9th, at Senator </a:t>
            </a:r>
            <a:r>
              <a:rPr lang="en-US" sz="2000" b="1" dirty="0" err="1">
                <a:solidFill>
                  <a:schemeClr val="tx1"/>
                </a:solidFill>
              </a:rPr>
              <a:t>Anyim</a:t>
            </a:r>
            <a:r>
              <a:rPr lang="en-US" sz="2000" b="1" dirty="0">
                <a:solidFill>
                  <a:schemeClr val="tx1"/>
                </a:solidFill>
              </a:rPr>
              <a:t> Pius </a:t>
            </a:r>
            <a:r>
              <a:rPr lang="en-US" sz="2000" b="1" dirty="0" err="1">
                <a:solidFill>
                  <a:schemeClr val="tx1"/>
                </a:solidFill>
              </a:rPr>
              <a:t>Anyim</a:t>
            </a:r>
            <a:r>
              <a:rPr lang="en-US" sz="2000" b="1" dirty="0">
                <a:solidFill>
                  <a:schemeClr val="tx1"/>
                </a:solidFill>
              </a:rPr>
              <a:t> Auditorium, Michael Okpara University of Agriculture, </a:t>
            </a:r>
            <a:r>
              <a:rPr lang="en-US" sz="2000" b="1" dirty="0" err="1">
                <a:solidFill>
                  <a:schemeClr val="tx1"/>
                </a:solidFill>
              </a:rPr>
              <a:t>Umudike</a:t>
            </a:r>
            <a:r>
              <a:rPr lang="en-US" sz="2000" b="1" dirty="0">
                <a:solidFill>
                  <a:schemeClr val="tx1"/>
                </a:solidFill>
              </a:rPr>
              <a:t>, Abia State, Nigeria.</a:t>
            </a:r>
            <a:endParaRPr lang="en-GB" sz="2000" b="1" dirty="0">
              <a:solidFill>
                <a:schemeClr val="tx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73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3D39A-354A-2638-4FFA-CFF48BEB1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46345"/>
            <a:ext cx="9932211" cy="780789"/>
          </a:xfrm>
        </p:spPr>
        <p:txBody>
          <a:bodyPr/>
          <a:lstStyle/>
          <a:p>
            <a:pPr algn="ctr"/>
            <a:r>
              <a:rPr lang="en-GB" dirty="0"/>
              <a:t>Speaking Methods and Rules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C63FD-5D26-DE64-5006-A9F3738B7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1139868"/>
            <a:ext cx="4667805" cy="4420674"/>
          </a:xfrm>
        </p:spPr>
        <p:txBody>
          <a:bodyPr>
            <a:normAutofit/>
          </a:bodyPr>
          <a:lstStyle/>
          <a:p>
            <a:pPr algn="just">
              <a:lnSpc>
                <a:spcPct val="125000"/>
              </a:lnSpc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Speaking is a mutual exchange of </a:t>
            </a:r>
            <a:r>
              <a:rPr lang="en-GB" sz="2000" b="1" dirty="0">
                <a:solidFill>
                  <a:schemeClr val="tx1"/>
                </a:solidFill>
                <a:latin typeface="Aptos" panose="020B0004020202020204" pitchFamily="34" charset="0"/>
              </a:rPr>
              <a:t>ideas, emotions, and intentions</a:t>
            </a: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.  </a:t>
            </a:r>
          </a:p>
          <a:p>
            <a:pPr algn="just">
              <a:lnSpc>
                <a:spcPct val="125000"/>
              </a:lnSpc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Tone of voice can </a:t>
            </a:r>
            <a:r>
              <a:rPr lang="en-GB" sz="2000" b="1" dirty="0">
                <a:solidFill>
                  <a:schemeClr val="tx1"/>
                </a:solidFill>
                <a:latin typeface="Aptos" panose="020B0004020202020204" pitchFamily="34" charset="0"/>
              </a:rPr>
              <a:t>alter the meaning</a:t>
            </a: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 of a message—even when the words remain the same (Wright, 2001).  </a:t>
            </a:r>
          </a:p>
          <a:p>
            <a:pPr algn="just">
              <a:lnSpc>
                <a:spcPct val="125000"/>
              </a:lnSpc>
            </a:pPr>
            <a:r>
              <a:rPr lang="en-GB" sz="2000" b="1" dirty="0">
                <a:solidFill>
                  <a:schemeClr val="tx1"/>
                </a:solidFill>
                <a:latin typeface="Aptos" panose="020B0004020202020204" pitchFamily="34" charset="0"/>
              </a:rPr>
              <a:t>Politeness and emotional control</a:t>
            </a: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 are essential, especially in moments of anger or familiarity.  </a:t>
            </a:r>
          </a:p>
          <a:p>
            <a:pPr algn="just">
              <a:lnSpc>
                <a:spcPct val="125000"/>
              </a:lnSpc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We often focus on </a:t>
            </a:r>
            <a:r>
              <a:rPr lang="en-GB" sz="2000" b="1" dirty="0">
                <a:solidFill>
                  <a:schemeClr val="tx1"/>
                </a:solidFill>
                <a:latin typeface="Aptos" panose="020B0004020202020204" pitchFamily="34" charset="0"/>
              </a:rPr>
              <a:t>what</a:t>
            </a: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 we say, but not </a:t>
            </a:r>
            <a:r>
              <a:rPr lang="en-GB" sz="2000" b="1" dirty="0">
                <a:solidFill>
                  <a:schemeClr val="tx1"/>
                </a:solidFill>
                <a:latin typeface="Aptos" panose="020B0004020202020204" pitchFamily="34" charset="0"/>
              </a:rPr>
              <a:t>how</a:t>
            </a: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</a:rPr>
              <a:t> we say it.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7E47D-07FB-B154-486E-7A69F3FB2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3327" y="1139868"/>
            <a:ext cx="5106217" cy="475989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5000"/>
              </a:lnSpc>
              <a:buNone/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Recommended Speaking Methods by (Van-Pelt, 2002):</a:t>
            </a:r>
            <a:endParaRPr lang="en-GB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Show interest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in the person you’re speaking with—demonstrate care and attentiveness.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Speak politely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to everyone, regardless of age or status, to earn respect and engagement.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Use “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I-messages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” to express displeasure constructively and avoid blame: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35000"/>
              </a:lnSpc>
              <a:buNone/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Example: “I feel hurt when I’m interrupted,” instead of “You always interrupt me.”</a:t>
            </a:r>
            <a:endParaRPr lang="en-GB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721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D239F-168F-F766-F74A-D896537D2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1502"/>
            <a:ext cx="8596668" cy="9185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Speaking Rules for Effective Conversation  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D72CF-4F61-1C84-E203-778F57ECE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7343"/>
            <a:ext cx="8596668" cy="49140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5000"/>
              </a:lnSpc>
              <a:buNone/>
            </a:pP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According to Van-Pelt (2005), the following are rules for effective conversation; 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Choose the right time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 to speak — timing affects receptiveness.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Use a pleasant tone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how you speak matters as much as what you say.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Be clear and specific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avoid vague or muddled speech.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Stay positive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choose appreciative and constructive language.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Show courtesy and respect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listen even when you disagree.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Be sensitive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respond with empathy to others’ emotions.  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en-US" sz="1900" b="1" dirty="0">
                <a:solidFill>
                  <a:schemeClr val="tx1"/>
                </a:solidFill>
                <a:latin typeface="Aptos" panose="020B0004020202020204" pitchFamily="34" charset="0"/>
              </a:rPr>
              <a:t>Practice regularly </a:t>
            </a:r>
            <a:r>
              <a:rPr lang="en-US" sz="1900" dirty="0">
                <a:solidFill>
                  <a:schemeClr val="tx1"/>
                </a:solidFill>
                <a:latin typeface="Aptos" panose="020B0004020202020204" pitchFamily="34" charset="0"/>
              </a:rPr>
              <a:t>— conversation is an art that improves with use.</a:t>
            </a:r>
            <a:endParaRPr lang="en-GB" sz="19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477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E33FC-BD4B-4168-F7B2-106C342B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09392"/>
            <a:ext cx="9907159" cy="830893"/>
          </a:xfrm>
        </p:spPr>
        <p:txBody>
          <a:bodyPr>
            <a:noAutofit/>
          </a:bodyPr>
          <a:lstStyle/>
          <a:p>
            <a:pPr algn="ctr"/>
            <a:r>
              <a:rPr lang="en-US" sz="32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Barriers to Effective Speaking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CBDC2-8175-A518-3DB6-CD5C6F77D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579" y="1127342"/>
            <a:ext cx="8596668" cy="481381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5000"/>
              </a:lnSpc>
              <a:buNone/>
            </a:pP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Van-Pelt, (2002), highlighted the barriers to effective speaking as follows;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2100" b="1" dirty="0">
                <a:solidFill>
                  <a:schemeClr val="tx1"/>
                </a:solidFill>
                <a:latin typeface="Aptos" panose="020B0004020202020204" pitchFamily="34" charset="0"/>
              </a:rPr>
              <a:t>Solution – sending</a:t>
            </a: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: Giving commands or orders (e.g., “Hurry up!”) shuts down open dialogue.  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2100" b="1" dirty="0">
                <a:solidFill>
                  <a:schemeClr val="tx1"/>
                </a:solidFill>
                <a:latin typeface="Aptos" panose="020B0004020202020204" pitchFamily="34" charset="0"/>
              </a:rPr>
              <a:t>Moralizing</a:t>
            </a: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: Using “should,” “must,” or “better” statements can provoke resistance.  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2100" b="1" dirty="0">
                <a:solidFill>
                  <a:schemeClr val="tx1"/>
                </a:solidFill>
                <a:latin typeface="Aptos" panose="020B0004020202020204" pitchFamily="34" charset="0"/>
              </a:rPr>
              <a:t>Put-downs</a:t>
            </a: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: Criticism, ridicule, or blame damages trust and openness.  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2100" b="1" dirty="0">
                <a:solidFill>
                  <a:schemeClr val="tx1"/>
                </a:solidFill>
                <a:latin typeface="Aptos" panose="020B0004020202020204" pitchFamily="34" charset="0"/>
              </a:rPr>
              <a:t>Judgmental speech</a:t>
            </a: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: Interpreting, diagnosing, or psychoanalyzing others mid-conversation hinders connection.  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These habits </a:t>
            </a:r>
            <a:r>
              <a:rPr lang="en-US" sz="2100" b="1" dirty="0">
                <a:solidFill>
                  <a:schemeClr val="tx1"/>
                </a:solidFill>
                <a:latin typeface="Aptos" panose="020B0004020202020204" pitchFamily="34" charset="0"/>
              </a:rPr>
              <a:t>block authentic expression</a:t>
            </a:r>
            <a:r>
              <a:rPr lang="en-US" sz="2100" dirty="0">
                <a:solidFill>
                  <a:schemeClr val="tx1"/>
                </a:solidFill>
                <a:latin typeface="Aptos" panose="020B0004020202020204" pitchFamily="34" charset="0"/>
              </a:rPr>
              <a:t> and reduce the effectiveness of communication.</a:t>
            </a:r>
            <a:endParaRPr lang="en-GB" sz="21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224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54633-5421-93DD-ABCB-FF4CC576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69" y="579341"/>
            <a:ext cx="8596668" cy="693107"/>
          </a:xfrm>
        </p:spPr>
        <p:txBody>
          <a:bodyPr/>
          <a:lstStyle/>
          <a:p>
            <a:pPr algn="ctr"/>
            <a:r>
              <a:rPr lang="en-GB" sz="3600" kern="100" dirty="0">
                <a:latin typeface="Aptos" panose="020B0004020202020204" pitchFamily="34" charset="0"/>
                <a:cs typeface="Arial" panose="020B0604020202020204" pitchFamily="34" charset="0"/>
              </a:rPr>
              <a:t>SOLER: Active Listening Framework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2503A-FA54-28B2-4C0F-564775F6C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69" y="1454227"/>
            <a:ext cx="9206434" cy="461294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5000"/>
              </a:lnSpc>
              <a:buNone/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Egan (1994),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proposes the 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SOLER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framework for active listening, it is as follows;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endParaRPr lang="en-GB" sz="23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S – Sit squarely: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Face the speaker to show attentiveness.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23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O – Open posture: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Avoid crossed arms or legs—signal availability.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23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L – Lean forward: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Slightly lean in to express interest and warmth.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23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E – Eye contact: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Maintain culturally appropriate eye engagement.</a:t>
            </a: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23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en-US" sz="2300" b="1" dirty="0">
                <a:solidFill>
                  <a:schemeClr val="tx1"/>
                </a:solidFill>
                <a:latin typeface="Aptos" panose="020B0004020202020204" pitchFamily="34" charset="0"/>
              </a:rPr>
              <a:t>R – Relax: </a:t>
            </a:r>
            <a:r>
              <a:rPr lang="en-US" sz="2300" dirty="0">
                <a:solidFill>
                  <a:schemeClr val="tx1"/>
                </a:solidFill>
                <a:latin typeface="Aptos" panose="020B0004020202020204" pitchFamily="34" charset="0"/>
              </a:rPr>
              <a:t>Be natural and calm to put others at ease.</a:t>
            </a:r>
            <a:endParaRPr lang="en-GB" sz="23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1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7F37-78EE-63D2-7C47-C9002103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358" y="271849"/>
            <a:ext cx="8596668" cy="778525"/>
          </a:xfrm>
        </p:spPr>
        <p:txBody>
          <a:bodyPr/>
          <a:lstStyle/>
          <a:p>
            <a:pPr algn="ctr"/>
            <a:r>
              <a:rPr lang="en-GB" dirty="0"/>
              <a:t>Effective Listening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12C36-2083-1AA1-AB3A-C2CA938D7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358" y="1050374"/>
            <a:ext cx="8596668" cy="553577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5000"/>
              </a:lnSpc>
              <a:buNone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According to Wright (2001);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Listening is the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conscious effort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to understand verbal and non-verbal messages.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It differs from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hearing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which focuses on internal reactions or extracting content for personal use.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Effective listening involves: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Paying attention to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tone, facial expressions, eye contact, and gestures.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Being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empathetic and caring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toward the speaker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Observing non-verbal cues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and underlying motives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Asking thoughtful questions and offering appropriate responses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Knowing when to remain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silent 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to allow space for expression.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26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3AD22-139A-7E44-276F-C6789A50B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46892"/>
            <a:ext cx="8596668" cy="800559"/>
          </a:xfrm>
        </p:spPr>
        <p:txBody>
          <a:bodyPr>
            <a:normAutofit/>
          </a:bodyPr>
          <a:lstStyle/>
          <a:p>
            <a:pPr algn="ctr"/>
            <a:r>
              <a:rPr lang="en-US" sz="3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Components of Listening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91F0A-A6BF-8F39-8094-B38698A29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1780" y="733926"/>
            <a:ext cx="7184367" cy="57029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Pearson (2007), inferred that the components of listening are four, they are; 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Hearing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The physiological process of detecting sound.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Influenced by noise, fatigue, and distractions.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Attending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Involves focusing attention and showing interest.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Combines cognitive effort with social cues (e.g., nodding, eye contact).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Understanding</a:t>
            </a:r>
            <a:endParaRPr lang="en-GB" sz="1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Interpreting the message based on context, language, and prior 	knowledge.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Meaning is shaped by the speaker’s background and the situation.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5000"/>
              </a:lnSpc>
            </a:pPr>
            <a:r>
              <a:rPr lang="en-US" sz="1400" b="1" dirty="0">
                <a:solidFill>
                  <a:schemeClr val="tx1"/>
                </a:solidFill>
                <a:latin typeface="Aptos" panose="020B0004020202020204" pitchFamily="34" charset="0"/>
              </a:rPr>
              <a:t>Remembering</a:t>
            </a: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Retaining and recalling information at the right time.  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5000"/>
              </a:lnSpc>
              <a:buNone/>
            </a:pPr>
            <a:r>
              <a:rPr lang="en-US" sz="1400" dirty="0">
                <a:solidFill>
                  <a:schemeClr val="tx1"/>
                </a:solidFill>
                <a:latin typeface="Aptos" panose="020B0004020202020204" pitchFamily="34" charset="0"/>
              </a:rPr>
              <a:t>	Depends on repetition, rehearsal, and clarity of the message.</a:t>
            </a:r>
            <a:endParaRPr lang="en-GB" sz="1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528EE1-B2EA-735B-DF6C-ACC2AB7301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779" y="1479884"/>
            <a:ext cx="3783096" cy="428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54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A38FA-7FF1-9C16-4958-2E29C2BC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111211"/>
            <a:ext cx="10246039" cy="54369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How to Listen Effectively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729F3-0A5B-4052-8BCD-6CD78049B7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5253" y="654908"/>
            <a:ext cx="5295099" cy="59806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Listening is a skill that involves more than just hearing—it requires full-body awareness and emotional sensitivity (</a:t>
            </a:r>
            <a:r>
              <a:rPr lang="en-US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Melgosa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&amp; </a:t>
            </a:r>
            <a:r>
              <a:rPr lang="en-US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Melgosa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, 2002).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Body Listening Techniques (Van-Pelt, 2005):</a:t>
            </a: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eyes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Maintain steady, respectful eye contact to show attentiveness.</a:t>
            </a:r>
          </a:p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head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Nod or tilt your head to signal understanding and engagement.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hands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Use gestures or gentle touch to affirm and support.</a:t>
            </a:r>
          </a:p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mouth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Smile, laugh, or offer verbal cues like “I see” or “sure” to encourage the speaker. </a:t>
            </a:r>
          </a:p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body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Adopt open, relaxed postures to convey receptiveness.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BC058-1AEA-FF9D-0C54-62B791D9E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2431" y="790833"/>
            <a:ext cx="5618206" cy="5844745"/>
          </a:xfrm>
        </p:spPr>
        <p:txBody>
          <a:bodyPr>
            <a:noAutofit/>
          </a:bodyPr>
          <a:lstStyle/>
          <a:p>
            <a:pPr algn="just"/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Listen with the mind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Tune into the speaker’s emotions, intentions, and deeper meanings.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Effective Methods of Listening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(Van-Pelt, 2002):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 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Be alert to body language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Observe nonverbal cues like posture, facial expressions, and gestures.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These reveal emotions behind words and help avoid misinterpretation.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Use “door openers”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Phrases like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“I see,” “Tell me more,”* or *“You don’t mean it?”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invite deeper sharing.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They show respect, interest, and encourage the speaker to continue.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Prevents interruption and promotes a safe space for expression.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99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A93FD-4638-6648-CD38-6CF67B361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71849"/>
            <a:ext cx="5418666" cy="6425513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Rules of Effective Listening  (Van-Pelt, 2002):</a:t>
            </a:r>
            <a:endParaRPr lang="en-GB" sz="16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Maintain eye contact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Focus fully on the speaker to show attentiveness.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 attentively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Eliminate distractions and lean forward slightly to signal interest.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Show interest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Use facial expressions like raised eyebrows, nods, or smiles to engage.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affirming phrases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Say things like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“I see,” “That makes sense,”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show understanding.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Ask thoughtful questions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Encourage deeper conversation with well-phrased inquiries.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Listen a little longer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Extend your attention beyond the expected to reflect and absorb.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Elements of Listening Behavior:</a:t>
            </a:r>
            <a:endParaRPr lang="en-GB" sz="16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Verbal responses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Asking questions, giving feedback, using appropriate tone.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942D3-9BAA-FD79-44EE-1122E1A2C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2610" y="271849"/>
            <a:ext cx="5418666" cy="642551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Nonverbal responses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Eye contact, head nodding, posture, facial expressions.  </a:t>
            </a:r>
            <a:endParaRPr lang="en-US" sz="16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Up to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70% 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message interpretation relies on nonverbal cues (Cole, 2025). 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Steps to Active Listening (</a:t>
            </a:r>
            <a:r>
              <a:rPr lang="en-US" sz="16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Dagari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2009) :</a:t>
            </a:r>
            <a:endParaRPr lang="en-GB" sz="16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 close attention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Focus on both verbal and nonverbal cues.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Tune in to the speaker’s emotions, intentions, and 	context.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Respond appropriately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verbal or nonverbal signals to show you’re 	engaged.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Express your own thoughts respectfully using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“I” 	messages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avoid blame.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Ensure your feedback is calm, clear, and empathetic.</a:t>
            </a:r>
          </a:p>
        </p:txBody>
      </p:sp>
    </p:spTree>
    <p:extLst>
      <p:ext uri="{BB962C8B-B14F-4D97-AF65-F5344CB8AC3E}">
        <p14:creationId xmlns:p14="http://schemas.microsoft.com/office/powerpoint/2010/main" val="1687012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437A7-0095-8171-7E96-9D50D08DB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0562"/>
            <a:ext cx="10258396" cy="62607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Empathy, Nonverbal Cues &amp; Feedback in Active Listening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4951C-1CBB-68B5-F38B-6ED11AEA5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816638"/>
            <a:ext cx="5760536" cy="57448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Empathy &amp; Understanding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Involves seeing from the speaker’s perspective—even without agreement.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Helps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de-escalate conflict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build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rapport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trust.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Nonverbal Communication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Includes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body language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facial expressions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tone of voice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These cues shape how messages are received—be mindful of them.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Open-Ended Questions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Encourage deeper sharing (e.g.,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“How did that make you feel?”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“Can you explain more?”</a:t>
            </a: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Promote clarity and emotional expression.</a:t>
            </a:r>
            <a:endParaRPr lang="en-GB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B7C85-4C6F-B5F0-E401-F621C4567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0888" y="816638"/>
            <a:ext cx="5017857" cy="57448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Feedback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Involves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paraphrasing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acknowledging feelings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summarizing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Transforms disagreement into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growth opportunities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stronger relationships.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82AE5D-CCA1-71B1-79BC-06D775AC9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4"/>
          <a:stretch/>
        </p:blipFill>
        <p:spPr>
          <a:xfrm>
            <a:off x="7055708" y="2990335"/>
            <a:ext cx="4337222" cy="357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62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20FC8-C3C8-CA41-7611-72F8D36C4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2508" y="383059"/>
            <a:ext cx="5593492" cy="6178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500" b="1" dirty="0">
                <a:latin typeface="Aptos" panose="020B0004020202020204" pitchFamily="34" charset="0"/>
              </a:rPr>
              <a:t>Tips to Improve Active Listening Skills (</a:t>
            </a:r>
            <a:r>
              <a:rPr lang="en-GB" sz="1500" b="1" dirty="0" err="1">
                <a:latin typeface="Aptos" panose="020B0004020202020204" pitchFamily="34" charset="0"/>
              </a:rPr>
              <a:t>Dagari</a:t>
            </a:r>
            <a:r>
              <a:rPr lang="en-GB" sz="1500" b="1" dirty="0">
                <a:latin typeface="Aptos" panose="020B0004020202020204" pitchFamily="34" charset="0"/>
              </a:rPr>
              <a:t>, 2009)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Commit to respectful communication  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Practice humility, honesty, compassion, and openness to correction.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Listen without interrupting</a:t>
            </a:r>
            <a:r>
              <a:rPr lang="en-GB" sz="15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Allow the speaker to fully express their thoughts before responding.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Avoid premature conclusions</a:t>
            </a:r>
            <a:r>
              <a:rPr lang="en-GB" sz="15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Hear the entire message before forming judgments.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Focus on content, not distractions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500" dirty="0">
                <a:latin typeface="Aptos" panose="020B0004020202020204" pitchFamily="34" charset="0"/>
              </a:rPr>
              <a:t>Ignore speech quirks or mannerisms that may divert your attention.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Stay open-minded</a:t>
            </a:r>
            <a:r>
              <a:rPr lang="en-GB" sz="1500" dirty="0">
                <a:latin typeface="Aptos" panose="020B00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Be flexible and willing to learn from the speaker’s perspective.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Use verbal responses</a:t>
            </a:r>
            <a:r>
              <a:rPr lang="en-GB" sz="1500" dirty="0">
                <a:latin typeface="Aptos" panose="020B00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Ask clarifying questions (e.g., </a:t>
            </a:r>
            <a:r>
              <a:rPr lang="en-GB" sz="1500" b="1" dirty="0">
                <a:latin typeface="Aptos" panose="020B0004020202020204" pitchFamily="34" charset="0"/>
              </a:rPr>
              <a:t>“Do you mean…?”, “I see what you’re saying”</a:t>
            </a:r>
            <a:r>
              <a:rPr lang="en-GB" sz="1500" dirty="0">
                <a:latin typeface="Aptos" panose="020B0004020202020204" pitchFamily="34" charset="0"/>
              </a:rPr>
              <a:t>).</a:t>
            </a:r>
          </a:p>
          <a:p>
            <a:r>
              <a:rPr lang="en-GB" sz="1500" b="1" dirty="0">
                <a:latin typeface="Aptos" panose="020B0004020202020204" pitchFamily="34" charset="0"/>
              </a:rPr>
              <a:t>Use nonverbal cues</a:t>
            </a:r>
          </a:p>
          <a:p>
            <a:pPr marL="0" indent="0">
              <a:buNone/>
            </a:pPr>
            <a:r>
              <a:rPr lang="en-GB" sz="1500" dirty="0">
                <a:latin typeface="Aptos" panose="020B0004020202020204" pitchFamily="34" charset="0"/>
              </a:rPr>
              <a:t>Maintain eye contact, nod, and show attentiveness through body language.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61A01-98A6-E693-EF1E-23B6D6311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4281" y="383059"/>
            <a:ext cx="5593492" cy="57953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>
                <a:latin typeface="Aptos" panose="020B0004020202020204" pitchFamily="34" charset="0"/>
              </a:rPr>
              <a:t>Key Communication Practices:</a:t>
            </a:r>
          </a:p>
          <a:p>
            <a:r>
              <a:rPr lang="en-GB" sz="1600" b="1" dirty="0">
                <a:latin typeface="Aptos" panose="020B0004020202020204" pitchFamily="34" charset="0"/>
              </a:rPr>
              <a:t>Focus on the conversation</a:t>
            </a:r>
            <a:r>
              <a:rPr lang="en-GB" sz="16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Use clear, simple language.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Avoid jargon or ambiguous terms.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Pay full attention to the speaker’s message.</a:t>
            </a:r>
          </a:p>
          <a:p>
            <a:r>
              <a:rPr lang="en-GB" sz="1600" b="1" dirty="0">
                <a:latin typeface="Aptos" panose="020B0004020202020204" pitchFamily="34" charset="0"/>
              </a:rPr>
              <a:t>Ensure clarity of information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Speak in a language familiar to the listener.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Avoid vague expressions—aim for precision and coherence.</a:t>
            </a:r>
          </a:p>
          <a:p>
            <a:r>
              <a:rPr lang="en-GB" sz="1600" b="1" dirty="0">
                <a:latin typeface="Aptos" panose="020B0004020202020204" pitchFamily="34" charset="0"/>
              </a:rPr>
              <a:t>Foster mutual respect</a:t>
            </a:r>
            <a:r>
              <a:rPr lang="en-GB" sz="16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 Refrain from interrupting.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 Maintain eye contact and a respectful tone.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 Uphold dignity in both speaking and listening roles.</a:t>
            </a:r>
          </a:p>
          <a:p>
            <a:r>
              <a:rPr lang="en-GB" sz="1600" b="1" dirty="0">
                <a:latin typeface="Aptos" panose="020B0004020202020204" pitchFamily="34" charset="0"/>
              </a:rPr>
              <a:t>Encourage feedback and options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Create space for clarification and response.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Use feedback to gauge acceptance or rejection of proposals.  </a:t>
            </a:r>
          </a:p>
          <a:p>
            <a:pPr marL="0" indent="0">
              <a:buNone/>
            </a:pPr>
            <a:r>
              <a:rPr lang="en-GB" sz="1600" dirty="0">
                <a:latin typeface="Aptos" panose="020B0004020202020204" pitchFamily="34" charset="0"/>
              </a:rPr>
              <a:t> Promote shared ownership of the resolution process.</a:t>
            </a:r>
          </a:p>
          <a:p>
            <a:pPr marL="0" indent="0">
              <a:buNone/>
            </a:pPr>
            <a:endParaRPr lang="en-GB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77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D1BF2-66E7-E959-36B9-8CB033DAB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623" y="281835"/>
            <a:ext cx="9681691" cy="68058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Introduction: Communication and Conflict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3DDB7-1588-F1B9-C040-06ED964C6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67" y="964505"/>
            <a:ext cx="11774466" cy="561166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 is a situation where there is disagreement between two or more people, a struggle or contest between people with opposing needs, ideas, beliefs, values or goals (Lewis, 1992).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Hart (2002) opines that Conflict is a state of opposition, disagreement or incompatibility between two or more people or groups of people which is sometimes characterized by physical violence or assault.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Wilmot and </a:t>
            </a:r>
            <a:r>
              <a:rPr lang="en-GB" sz="1800" kern="100" dirty="0" err="1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Hocker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(2009) define conflict as a situation where two independent parties with incompatible goals, interference perception, and a limitation of resources engage in a struggle.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However, sometimes these differences can grow to enormous proportion to where they become detrimental to the involved parties and conflict could result. </a:t>
            </a:r>
            <a:endParaRPr lang="en-US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 is a natural outcome of human interaction.  </a:t>
            </a:r>
            <a:endParaRPr lang="en-GB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arises from differences in goals, values, and resources.  </a:t>
            </a:r>
            <a:endParaRPr lang="en-GB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Miscommunication often fuels conflict escalation.  </a:t>
            </a:r>
            <a:endParaRPr lang="en-GB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 is not inherently negative — </a:t>
            </a:r>
            <a:r>
              <a:rPr lang="en-US" sz="18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its management defines its impact</a:t>
            </a: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</a:t>
            </a:r>
            <a:endParaRPr lang="en-GB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Effective communication is central to conflict resolution.</a:t>
            </a:r>
            <a:endParaRPr lang="en-GB" sz="1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94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AD188-A9B5-7E35-77D1-49861166E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568410"/>
            <a:ext cx="5216839" cy="50662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>
                <a:latin typeface="Aptos" panose="020B0004020202020204" pitchFamily="34" charset="0"/>
              </a:rPr>
              <a:t>Effective Communication Techniques to Reduce Conflict (Cole, 2025)</a:t>
            </a:r>
          </a:p>
          <a:p>
            <a:pPr marL="0" indent="0">
              <a:buNone/>
            </a:pPr>
            <a:endParaRPr lang="en-GB" dirty="0">
              <a:latin typeface="Aptos" panose="020B0004020202020204" pitchFamily="34" charset="0"/>
            </a:endParaRPr>
          </a:p>
          <a:p>
            <a:r>
              <a:rPr lang="en-GB" b="1" dirty="0">
                <a:latin typeface="Aptos" panose="020B0004020202020204" pitchFamily="34" charset="0"/>
              </a:rPr>
              <a:t>The Defusing Technique</a:t>
            </a:r>
            <a:r>
              <a:rPr lang="en-GB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dirty="0">
                <a:latin typeface="Aptos" panose="020B0004020202020204" pitchFamily="34" charset="0"/>
              </a:rPr>
              <a:t>Acknowledge the other person’s point of view to reduce anger.  </a:t>
            </a:r>
          </a:p>
          <a:p>
            <a:pPr marL="0" indent="0">
              <a:buNone/>
            </a:pPr>
            <a:r>
              <a:rPr lang="en-GB" dirty="0">
                <a:latin typeface="Aptos" panose="020B0004020202020204" pitchFamily="34" charset="0"/>
              </a:rPr>
              <a:t>Example: </a:t>
            </a:r>
            <a:r>
              <a:rPr lang="en-GB" b="1" dirty="0">
                <a:latin typeface="Aptos" panose="020B0004020202020204" pitchFamily="34" charset="0"/>
              </a:rPr>
              <a:t>“You’re absolutely right. I need to be more responsible.”</a:t>
            </a:r>
            <a:r>
              <a:rPr lang="en-GB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dirty="0">
                <a:latin typeface="Aptos" panose="020B0004020202020204" pitchFamily="34" charset="0"/>
              </a:rPr>
              <a:t>Validates the speaker and promotes resolution.</a:t>
            </a:r>
          </a:p>
          <a:p>
            <a:r>
              <a:rPr lang="en-GB" b="1" dirty="0">
                <a:latin typeface="Aptos" panose="020B0004020202020204" pitchFamily="34" charset="0"/>
              </a:rPr>
              <a:t>Empathy</a:t>
            </a:r>
            <a:r>
              <a:rPr lang="en-GB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b="1" dirty="0">
                <a:latin typeface="Aptos" panose="020B0004020202020204" pitchFamily="34" charset="0"/>
              </a:rPr>
              <a:t>Thought empathy</a:t>
            </a:r>
            <a:r>
              <a:rPr lang="en-GB" dirty="0">
                <a:latin typeface="Aptos" panose="020B0004020202020204" pitchFamily="34" charset="0"/>
              </a:rPr>
              <a:t>: Shows understanding of the speaker’s message. </a:t>
            </a:r>
          </a:p>
          <a:p>
            <a:pPr marL="0" indent="0">
              <a:buNone/>
            </a:pPr>
            <a:r>
              <a:rPr lang="en-GB" b="1" dirty="0">
                <a:latin typeface="Aptos" panose="020B0004020202020204" pitchFamily="34" charset="0"/>
              </a:rPr>
              <a:t>Feeling empathy</a:t>
            </a:r>
            <a:r>
              <a:rPr lang="en-GB" dirty="0">
                <a:latin typeface="Aptos" panose="020B0004020202020204" pitchFamily="34" charset="0"/>
              </a:rPr>
              <a:t>: Acknowledges the speaker’s emotions.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07F37-8CFE-7A0E-668D-066D67439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7827" y="568411"/>
            <a:ext cx="5216839" cy="579531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Aptos" panose="020B0004020202020204" pitchFamily="34" charset="0"/>
              </a:rPr>
              <a:t>Exploration</a:t>
            </a:r>
            <a:r>
              <a:rPr lang="en-GB" sz="18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Ask gentle, open-ended questions to encourage deeper sharing.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Example: </a:t>
            </a:r>
            <a:r>
              <a:rPr lang="en-GB" sz="1800" b="1" dirty="0">
                <a:latin typeface="Aptos" panose="020B0004020202020204" pitchFamily="34" charset="0"/>
              </a:rPr>
              <a:t>“Are there any other thoughts you’d like to share?”</a:t>
            </a:r>
          </a:p>
          <a:p>
            <a:r>
              <a:rPr lang="en-GB" sz="1800" b="1" dirty="0">
                <a:latin typeface="Aptos" panose="020B0004020202020204" pitchFamily="34" charset="0"/>
              </a:rPr>
              <a:t>Using “I” Statements</a:t>
            </a:r>
            <a:r>
              <a:rPr lang="en-GB" sz="18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Express your own feelings without blaming others.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Example: </a:t>
            </a:r>
            <a:r>
              <a:rPr lang="en-GB" sz="1800" b="1" dirty="0">
                <a:latin typeface="Aptos" panose="020B0004020202020204" pitchFamily="34" charset="0"/>
              </a:rPr>
              <a:t>“I feel upset that this has come between us.”</a:t>
            </a:r>
          </a:p>
          <a:p>
            <a:r>
              <a:rPr lang="en-GB" sz="1800" b="1" dirty="0">
                <a:latin typeface="Aptos" panose="020B0004020202020204" pitchFamily="34" charset="0"/>
              </a:rPr>
              <a:t>Stroking</a:t>
            </a:r>
            <a:r>
              <a:rPr lang="en-GB" sz="18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Offer sincere, positive affirmations—even during conflict.  </a:t>
            </a:r>
          </a:p>
          <a:p>
            <a:pPr marL="0" indent="0">
              <a:buNone/>
            </a:pPr>
            <a:r>
              <a:rPr lang="en-GB" sz="1800" dirty="0">
                <a:latin typeface="Aptos" panose="020B0004020202020204" pitchFamily="34" charset="0"/>
              </a:rPr>
              <a:t>Example: </a:t>
            </a:r>
            <a:r>
              <a:rPr lang="en-GB" sz="1800" b="1" dirty="0">
                <a:latin typeface="Aptos" panose="020B0004020202020204" pitchFamily="34" charset="0"/>
              </a:rPr>
              <a:t>“I admire your strength and honesty in bringing this up.”</a:t>
            </a:r>
          </a:p>
        </p:txBody>
      </p:sp>
    </p:spTree>
    <p:extLst>
      <p:ext uri="{BB962C8B-B14F-4D97-AF65-F5344CB8AC3E}">
        <p14:creationId xmlns:p14="http://schemas.microsoft.com/office/powerpoint/2010/main" val="4804203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E17DF-F1A3-2A63-A453-F5E248C9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026" y="175657"/>
            <a:ext cx="8596668" cy="490151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Keys to Conflict Resolution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395FA-2942-8D88-073F-04120A6ECB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865464"/>
            <a:ext cx="5418666" cy="5697432"/>
          </a:xfrm>
        </p:spPr>
        <p:txBody>
          <a:bodyPr>
            <a:normAutofit/>
          </a:bodyPr>
          <a:lstStyle/>
          <a:p>
            <a:pPr algn="just"/>
            <a:r>
              <a:rPr lang="en-GB" b="1" dirty="0">
                <a:latin typeface="Aptos" panose="020B0004020202020204" pitchFamily="34" charset="0"/>
              </a:rPr>
              <a:t>Adjust your reactions</a:t>
            </a:r>
            <a:r>
              <a:rPr lang="en-GB" dirty="0">
                <a:latin typeface="Aptos" panose="020B0004020202020204" pitchFamily="34" charset="0"/>
              </a:rPr>
              <a:t> – Respond calmly and constructively, even in tense moments.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Stay flexible</a:t>
            </a:r>
            <a:r>
              <a:rPr lang="en-GB" dirty="0">
                <a:latin typeface="Aptos" panose="020B0004020202020204" pitchFamily="34" charset="0"/>
              </a:rPr>
              <a:t> – Avoid rigid thinking; be open to compromise and new perspectives.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Clarify the facts</a:t>
            </a:r>
            <a:r>
              <a:rPr lang="en-GB" dirty="0">
                <a:latin typeface="Aptos" panose="020B0004020202020204" pitchFamily="34" charset="0"/>
              </a:rPr>
              <a:t> – Seek understanding before reacting; ask questions to uncover the root issue.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Act with respect</a:t>
            </a:r>
            <a:r>
              <a:rPr lang="en-GB" dirty="0">
                <a:latin typeface="Aptos" panose="020B0004020202020204" pitchFamily="34" charset="0"/>
              </a:rPr>
              <a:t> – Uphold dignity for yourself and others throughout the process.  </a:t>
            </a:r>
            <a:endParaRPr lang="en-GB" b="1" dirty="0">
              <a:latin typeface="Aptos" panose="020B0004020202020204" pitchFamily="34" charset="0"/>
            </a:endParaRP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Own your emotions</a:t>
            </a:r>
            <a:r>
              <a:rPr lang="en-GB" dirty="0">
                <a:latin typeface="Aptos" panose="020B0004020202020204" pitchFamily="34" charset="0"/>
              </a:rPr>
              <a:t> – Use </a:t>
            </a:r>
            <a:r>
              <a:rPr lang="en-GB" b="1" dirty="0">
                <a:latin typeface="Aptos" panose="020B0004020202020204" pitchFamily="34" charset="0"/>
              </a:rPr>
              <a:t>“I” statements</a:t>
            </a:r>
            <a:r>
              <a:rPr lang="en-GB" dirty="0">
                <a:latin typeface="Aptos" panose="020B0004020202020204" pitchFamily="34" charset="0"/>
              </a:rPr>
              <a:t> to express feelings without blaming.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Focus on solutions</a:t>
            </a:r>
            <a:r>
              <a:rPr lang="en-GB" dirty="0">
                <a:latin typeface="Aptos" panose="020B0004020202020204" pitchFamily="34" charset="0"/>
              </a:rPr>
              <a:t> – Prioritize resolving the issue over assigning fault.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Act promptly</a:t>
            </a:r>
            <a:r>
              <a:rPr lang="en-GB" dirty="0">
                <a:latin typeface="Aptos" panose="020B0004020202020204" pitchFamily="34" charset="0"/>
              </a:rPr>
              <a:t> – Don’t delay resolution; address the conflict in the present.  </a:t>
            </a:r>
          </a:p>
          <a:p>
            <a:pPr algn="just"/>
            <a:r>
              <a:rPr lang="en-GB" b="1" dirty="0">
                <a:latin typeface="Aptos" panose="020B0004020202020204" pitchFamily="34" charset="0"/>
              </a:rPr>
              <a:t>Reframe your response </a:t>
            </a:r>
            <a:r>
              <a:rPr lang="en-GB" dirty="0">
                <a:latin typeface="Aptos" panose="020B0004020202020204" pitchFamily="34" charset="0"/>
              </a:rPr>
              <a:t>– Shift from reactive to reflective communication.</a:t>
            </a:r>
          </a:p>
          <a:p>
            <a:pPr algn="just"/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0B1A83-5FBA-28E6-72B8-C425BC1173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92" y="854074"/>
            <a:ext cx="4460789" cy="534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64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54102-575D-BB23-A4CA-E8490B78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7179"/>
            <a:ext cx="9924763" cy="638432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Things to Consider About Conflict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EAC25-6F22-98CA-5C37-498A62EC3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451" y="1180070"/>
            <a:ext cx="8596668" cy="4497859"/>
          </a:xfrm>
        </p:spPr>
        <p:txBody>
          <a:bodyPr>
            <a:normAutofit/>
          </a:bodyPr>
          <a:lstStyle/>
          <a:p>
            <a:r>
              <a:rPr lang="en-GB" sz="2000" b="1" dirty="0">
                <a:latin typeface="Aptos" panose="020B0004020202020204" pitchFamily="34" charset="0"/>
              </a:rPr>
              <a:t>Conflict is a natural part of life</a:t>
            </a:r>
            <a:r>
              <a:rPr lang="en-GB" sz="20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It’s not inherently negative — it can lead to growth and understanding.</a:t>
            </a:r>
          </a:p>
          <a:p>
            <a:r>
              <a:rPr lang="en-GB" sz="2000" b="1" dirty="0">
                <a:latin typeface="Aptos" panose="020B0004020202020204" pitchFamily="34" charset="0"/>
              </a:rPr>
              <a:t>Occurs at all levels of interaction</a:t>
            </a:r>
            <a:r>
              <a:rPr lang="en-GB" sz="20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Even strong relationships face conflict due to stress, gossip, miscommunication, or differing goals.</a:t>
            </a:r>
          </a:p>
          <a:p>
            <a:r>
              <a:rPr lang="en-GB" sz="2000" b="1" dirty="0">
                <a:latin typeface="Aptos" panose="020B0004020202020204" pitchFamily="34" charset="0"/>
              </a:rPr>
              <a:t>Conflict is a turning point</a:t>
            </a:r>
            <a:r>
              <a:rPr lang="en-GB" sz="2000" dirty="0">
                <a:latin typeface="Aptos" panose="020B00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When handled well, it fosters </a:t>
            </a:r>
            <a:r>
              <a:rPr lang="en-GB" sz="2000" b="1" dirty="0">
                <a:latin typeface="Aptos" panose="020B0004020202020204" pitchFamily="34" charset="0"/>
              </a:rPr>
              <a:t>mutual respect</a:t>
            </a:r>
            <a:r>
              <a:rPr lang="en-GB" sz="2000" dirty="0">
                <a:latin typeface="Aptos" panose="020B0004020202020204" pitchFamily="34" charset="0"/>
              </a:rPr>
              <a:t>, </a:t>
            </a:r>
            <a:r>
              <a:rPr lang="en-GB" sz="2000" b="1" dirty="0">
                <a:latin typeface="Aptos" panose="020B0004020202020204" pitchFamily="34" charset="0"/>
              </a:rPr>
              <a:t>deeper understanding</a:t>
            </a:r>
            <a:r>
              <a:rPr lang="en-GB" sz="2000" dirty="0">
                <a:latin typeface="Aptos" panose="020B0004020202020204" pitchFamily="34" charset="0"/>
              </a:rPr>
              <a:t>, and </a:t>
            </a:r>
            <a:r>
              <a:rPr lang="en-GB" sz="2000" b="1" dirty="0">
                <a:latin typeface="Aptos" panose="020B0004020202020204" pitchFamily="34" charset="0"/>
              </a:rPr>
              <a:t>stronger bonds</a:t>
            </a:r>
            <a:r>
              <a:rPr lang="en-GB" sz="2000" dirty="0">
                <a:latin typeface="Aptos" panose="020B0004020202020204" pitchFamily="34" charset="0"/>
              </a:rPr>
              <a:t>.</a:t>
            </a:r>
          </a:p>
          <a:p>
            <a:r>
              <a:rPr lang="en-GB" sz="2000" b="1" dirty="0">
                <a:latin typeface="Aptos" panose="020B0004020202020204" pitchFamily="34" charset="0"/>
              </a:rPr>
              <a:t>Resolution matters more than frequency</a:t>
            </a: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ptos" panose="020B0004020202020204" pitchFamily="34" charset="0"/>
              </a:rPr>
              <a:t>The </a:t>
            </a:r>
            <a:r>
              <a:rPr lang="en-GB" sz="2000" b="1" dirty="0">
                <a:latin typeface="Aptos" panose="020B0004020202020204" pitchFamily="34" charset="0"/>
              </a:rPr>
              <a:t>quality of conflict resolution</a:t>
            </a:r>
            <a:r>
              <a:rPr lang="en-GB" sz="2000" dirty="0">
                <a:latin typeface="Aptos" panose="020B0004020202020204" pitchFamily="34" charset="0"/>
              </a:rPr>
              <a:t> determines the health of a relationship  —not the number of disagreements.</a:t>
            </a:r>
          </a:p>
        </p:txBody>
      </p:sp>
    </p:spTree>
    <p:extLst>
      <p:ext uri="{BB962C8B-B14F-4D97-AF65-F5344CB8AC3E}">
        <p14:creationId xmlns:p14="http://schemas.microsoft.com/office/powerpoint/2010/main" val="3685934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35B134-A7F3-EE0A-F287-20669C17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22422"/>
            <a:ext cx="10567086" cy="107503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Conclusion: Communication as the Heart of Conflict Resolution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B999DE-05BE-7C24-99A9-CFC171C1F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08670"/>
            <a:ext cx="7688190" cy="50168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quality of communication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shapes the depth and success of human interaction.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ability to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express oneself and be heard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fosters joy, satisfaction, and emotional well-being.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Life stressors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emotional disagreements often disrupt communication and lead to conflict.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Resolving conflict requires a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collaborative process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working through opposing views toward a shared goal.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the core of resolution lies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effective communication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which enables individuals to: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Express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their initial positions clearly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Explore 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underlying concerns with empathy  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Determine</a:t>
            </a:r>
            <a:r>
              <a:rPr lang="en-US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mutually acceptable solutions</a:t>
            </a:r>
            <a:endParaRPr lang="en-GB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D5B429-54F8-5CC5-A19B-1B43F5B51A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 b="10878"/>
          <a:stretch/>
        </p:blipFill>
        <p:spPr>
          <a:xfrm>
            <a:off x="8655109" y="1853514"/>
            <a:ext cx="2589310" cy="339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192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6C30E-9C07-BBC6-7112-EB46CB661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946" y="1081544"/>
            <a:ext cx="8596668" cy="1513915"/>
          </a:xfrm>
        </p:spPr>
        <p:txBody>
          <a:bodyPr/>
          <a:lstStyle/>
          <a:p>
            <a:r>
              <a:rPr lang="en-US" dirty="0"/>
              <a:t>Thanks For Your Attention!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C9222-7971-4DA7-3481-2AA83CA28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2767914"/>
            <a:ext cx="8596668" cy="2570205"/>
          </a:xfrm>
        </p:spPr>
        <p:txBody>
          <a:bodyPr>
            <a:normAutofit/>
          </a:bodyPr>
          <a:lstStyle/>
          <a:p>
            <a:pPr algn="ctr"/>
            <a:r>
              <a:rPr lang="en-GB" sz="1800" b="1" dirty="0" err="1">
                <a:solidFill>
                  <a:schemeClr val="tx1"/>
                </a:solidFill>
              </a:rPr>
              <a:t>Dr.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>
                <a:solidFill>
                  <a:schemeClr val="tx1"/>
                </a:solidFill>
              </a:rPr>
              <a:t>Bilhatu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>
                <a:solidFill>
                  <a:schemeClr val="tx1"/>
                </a:solidFill>
              </a:rPr>
              <a:t>Kumah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>
                <a:solidFill>
                  <a:schemeClr val="tx1"/>
                </a:solidFill>
              </a:rPr>
              <a:t>Dagari</a:t>
            </a:r>
            <a:endParaRPr lang="en-GB" sz="1800" b="1" dirty="0">
              <a:solidFill>
                <a:schemeClr val="tx1"/>
              </a:solidFill>
            </a:endParaRP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08036153436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bilhatudagari@gmail.com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Department of Educational Psychology and Counselling,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Faculty of Education,</a:t>
            </a:r>
          </a:p>
          <a:p>
            <a:pPr algn="ctr"/>
            <a:r>
              <a:rPr lang="en-GB" sz="1800" b="1" dirty="0">
                <a:solidFill>
                  <a:schemeClr val="tx1"/>
                </a:solidFill>
              </a:rPr>
              <a:t>Ahmadu Bello University, Zaria, Nigeria.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448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1F566-7187-2D36-F678-69609DB98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883085"/>
            <a:ext cx="8047792" cy="467638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Communication?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DBC97-395D-4C06-0ACD-69E5E3965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447" y="1628384"/>
            <a:ext cx="8292231" cy="4346531"/>
          </a:xfrm>
        </p:spPr>
        <p:txBody>
          <a:bodyPr/>
          <a:lstStyle/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The word ‘’communication’’ which is a noun, originates from the Latin word ‘’communes’’ denoting ‘’ common’’ and ‘’</a:t>
            </a:r>
            <a:r>
              <a:rPr lang="en-GB" dirty="0" err="1">
                <a:solidFill>
                  <a:schemeClr val="tx1"/>
                </a:solidFill>
                <a:latin typeface="Aptos" panose="020B0004020202020204" pitchFamily="34" charset="0"/>
              </a:rPr>
              <a:t>communicare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’’ meaning to share and communicate, to participate, interchange of thoughts, to give and receive information.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The Oxford Advanced Learner’s dictionary 8th edition, defines communication as the activity or process of expressing ideas and feelings or of giving people information.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Combs (1976), states that communication is more than words, and as such it is a function of common meanings, the over lapping of the perception fields of the communicator and communicatee.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Communication is central to all human interactions —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simple in concept, complex in practice.</a:t>
            </a:r>
            <a:endParaRPr lang="en-GB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130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21847-C776-EC84-F3E7-EA8AF305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068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Understanding the Communication Process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EC18A-21A5-F84F-8280-52A644B1A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340285"/>
            <a:ext cx="4184035" cy="470107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sz="1900" dirty="0">
                <a:solidFill>
                  <a:schemeClr val="tx1"/>
                </a:solidFill>
                <a:latin typeface="Aptos" panose="020B0004020202020204" pitchFamily="34" charset="0"/>
              </a:rPr>
              <a:t>Communication is a dyadic process involving transmission and feedback (Weaver &amp; Shannon, 1945).  </a:t>
            </a:r>
          </a:p>
          <a:p>
            <a:pPr algn="just"/>
            <a:r>
              <a:rPr lang="en-GB" sz="1900" dirty="0">
                <a:solidFill>
                  <a:schemeClr val="tx1"/>
                </a:solidFill>
                <a:latin typeface="Aptos" panose="020B0004020202020204" pitchFamily="34" charset="0"/>
              </a:rPr>
              <a:t>Encoding occurs when the sender formulates and delivers a message; decoding happens as the receiver interprets it (Weaver &amp; Shannon, 1945).  </a:t>
            </a:r>
          </a:p>
          <a:p>
            <a:pPr algn="just"/>
            <a:r>
              <a:rPr lang="en-GB" sz="1900" dirty="0">
                <a:solidFill>
                  <a:schemeClr val="tx1"/>
                </a:solidFill>
                <a:latin typeface="Aptos" panose="020B0004020202020204" pitchFamily="34" charset="0"/>
              </a:rPr>
              <a:t>Effective communication depends on shared language and cultural background (Garth, Jennifer &amp; Hill, 2000).  </a:t>
            </a:r>
          </a:p>
          <a:p>
            <a:pPr algn="just"/>
            <a:r>
              <a:rPr lang="en-GB" sz="1900" dirty="0">
                <a:solidFill>
                  <a:schemeClr val="tx1"/>
                </a:solidFill>
                <a:latin typeface="Aptos" panose="020B0004020202020204" pitchFamily="34" charset="0"/>
              </a:rPr>
              <a:t>Noise —any interference in the channel—can distort meaning at any stage of the process (Isola, 2025).  </a:t>
            </a:r>
          </a:p>
          <a:p>
            <a:pPr algn="just"/>
            <a:r>
              <a:rPr lang="en-GB" sz="1900" dirty="0">
                <a:solidFill>
                  <a:schemeClr val="tx1"/>
                </a:solidFill>
                <a:latin typeface="Aptos" panose="020B0004020202020204" pitchFamily="34" charset="0"/>
              </a:rPr>
              <a:t>Miscommunication caused by noise often escalates conflict and misunderstanding.</a:t>
            </a:r>
          </a:p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C6DDC2-FC77-C673-DEE8-7101AA9638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340285"/>
            <a:ext cx="4184650" cy="461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59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53FAD-CF79-BB5C-7C12-E20594FDF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07" y="609600"/>
            <a:ext cx="8742239" cy="693107"/>
          </a:xfrm>
        </p:spPr>
        <p:txBody>
          <a:bodyPr/>
          <a:lstStyle/>
          <a:p>
            <a:r>
              <a:rPr lang="en-GB" dirty="0"/>
              <a:t>The Role of Perception in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2FD31-51E6-0557-655B-7EA764F88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177446"/>
            <a:ext cx="4184035" cy="534861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Perception shapes how messages are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encoded, transmitted, and decoded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(Garth, Jennifer &amp; Hill, 2000).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It is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subjective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influenced by values, moods, personality, and experience (Kaufman, 2003).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In conflict situations,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perceptual filters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affect how individuals interpret others’ intentions (Isola, 2025).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Biases and stereotypes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lead to distorted messages and can escalate misunderstanding (Kaufman, 2003; Isola, 2009).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Accurate perception is essential for 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effective dialogue and conflict resolution.</a:t>
            </a:r>
            <a:endParaRPr lang="en-GB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5B0419-3F8C-6E1F-33C8-70619C0288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302708"/>
            <a:ext cx="4184650" cy="49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42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1F09B-1D3C-9CBF-5345-292027447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4" y="695194"/>
            <a:ext cx="9657567" cy="680581"/>
          </a:xfrm>
        </p:spPr>
        <p:txBody>
          <a:bodyPr/>
          <a:lstStyle/>
          <a:p>
            <a:pPr algn="ctr"/>
            <a:r>
              <a:rPr lang="en-GB" dirty="0"/>
              <a:t>Barriers to Effective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3FF41-B44C-DF97-501C-A12EC1D0B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540702"/>
            <a:ext cx="4859170" cy="4622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According to (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Ajala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2000;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Dagari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, 2009);</a:t>
            </a:r>
          </a:p>
          <a:p>
            <a:pPr algn="just"/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Sender – related barriers: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Ambiguous or harsh language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	Poor word choice or tone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	Inappropriate delivery method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	Reflects lack of communication skill  </a:t>
            </a:r>
          </a:p>
          <a:p>
            <a:pPr algn="just"/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Receiver – related barriers: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Inattention or lack of interest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Misinterpretation of message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Emotional triggers from unclear 	feedback  </a:t>
            </a:r>
          </a:p>
          <a:p>
            <a:pPr marL="0" indent="0" algn="just">
              <a:buNone/>
            </a:pP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398DC-6E65-D051-710C-2E0BABCF5E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0172" y="1540702"/>
            <a:ext cx="4859169" cy="4108536"/>
          </a:xfrm>
        </p:spPr>
        <p:txBody>
          <a:bodyPr>
            <a:normAutofit/>
          </a:bodyPr>
          <a:lstStyle/>
          <a:p>
            <a:pPr algn="just"/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Medium-related challenges:	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Written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: prone to delays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Verbal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: susceptible to perceptual 	distortion  </a:t>
            </a:r>
          </a:p>
          <a:p>
            <a:pPr marL="0" indent="0" algn="just">
              <a:buNone/>
            </a:pP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	Influenced by bias, stereotypes, and 	past 	experiences.</a:t>
            </a:r>
          </a:p>
          <a:p>
            <a:pPr algn="just"/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Miscommunication in any of these areas can escalate conflict instead of resolving it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582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D78C4-183B-52BD-FF46-4F580DC9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373281" cy="718159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Improving Perception to Enhance Communication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E3504-5C27-EE11-244C-24274CE9B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1365336"/>
            <a:ext cx="4558546" cy="43127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According to 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(Garth et al., 2000);</a:t>
            </a: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Be open to 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other perspectives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to challenge and refine your assumptions.  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Embrace the ability to 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change one’s views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when necessary—rigidity distorts perception.  </a:t>
            </a:r>
          </a:p>
          <a:p>
            <a:pPr algn="just"/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Seek out diverse opinions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 to inform better, inclusive decision-making.  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Reflect on past errors by testing whether </a:t>
            </a:r>
            <a:r>
              <a:rPr lang="en-GB" b="1" dirty="0">
                <a:solidFill>
                  <a:schemeClr val="tx1"/>
                </a:solidFill>
                <a:latin typeface="Aptos" panose="020B0004020202020204" pitchFamily="34" charset="0"/>
              </a:rPr>
              <a:t>faulty perception influenced your judgments</a:t>
            </a:r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.  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Aptos" panose="020B0004020202020204" pitchFamily="34" charset="0"/>
              </a:rPr>
              <a:t>Regularly assess personal perceptions to minimize miscommunication.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59FBD-72C2-C8F4-A33C-F484692F9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068" y="1365336"/>
            <a:ext cx="4558546" cy="43127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Other Contextual Barriers to Communication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Linguistic barriers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(language or dialect differences)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Psychological &amp; emotional issues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(stress, trauma, anxiety)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Physical challenges 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(noise, poor technology, distance)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Cultural and societal differences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Organizational structures and hierarchy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Attitude and perception mismatches</a:t>
            </a:r>
            <a:endParaRPr lang="en-GB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809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43F29-9C04-0707-67CA-657B748A2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0107"/>
            <a:ext cx="9493800" cy="580372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Effective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85EEA-98DE-0BD5-C8F8-0839F1720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739036"/>
            <a:ext cx="5418666" cy="564923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Communication is not just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what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is said, but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why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and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how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it is shared.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Every message has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three components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: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	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Content 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(the actual words)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 	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Tone of voice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 	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Nonverbal cues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(gestures, facial expressions)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These components must align for the message to be clearly understood (Wright, 2001).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Ineffective communication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leads to mistrust, tension, and emotional disconnect (</a:t>
            </a:r>
            <a:r>
              <a:rPr lang="en-US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Ezeilo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, 1995).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Effective communication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involves: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	Clarity and empathy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	Active listening and emotional awareness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	Respectful tone and courteous behavior  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	It fosters </a:t>
            </a:r>
            <a:r>
              <a:rPr lang="en-US" sz="1600" b="1" dirty="0">
                <a:solidFill>
                  <a:schemeClr val="tx1"/>
                </a:solidFill>
                <a:latin typeface="Aptos" panose="020B0004020202020204" pitchFamily="34" charset="0"/>
              </a:rPr>
              <a:t>connection, trust, and conflict 	resolution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Aptos" panose="020B0004020202020204" pitchFamily="34" charset="0"/>
              </a:rPr>
              <a:t>Dagari</a:t>
            </a:r>
            <a:r>
              <a:rPr lang="en-US" sz="1600" dirty="0">
                <a:solidFill>
                  <a:schemeClr val="tx1"/>
                </a:solidFill>
                <a:latin typeface="Aptos" panose="020B0004020202020204" pitchFamily="34" charset="0"/>
              </a:rPr>
              <a:t>, 2009)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A072AC-7E50-926A-3004-7E701A51FA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531" y="739036"/>
            <a:ext cx="4792576" cy="564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80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6CBBA-3789-4E17-D752-2B090F7F0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35" y="262339"/>
            <a:ext cx="9641415" cy="705633"/>
          </a:xfrm>
        </p:spPr>
        <p:txBody>
          <a:bodyPr/>
          <a:lstStyle/>
          <a:p>
            <a:pPr algn="ctr"/>
            <a:r>
              <a:rPr lang="en-GB" dirty="0"/>
              <a:t>Verbal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65930-0110-AD11-BBB6-BB5FBD1DA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5935" y="851771"/>
            <a:ext cx="5319501" cy="554903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700" dirty="0" err="1">
                <a:solidFill>
                  <a:schemeClr val="tx1"/>
                </a:solidFill>
                <a:latin typeface="Aptos" panose="020B0004020202020204" pitchFamily="34" charset="0"/>
              </a:rPr>
              <a:t>Dagari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, 2009, highlighted that </a:t>
            </a: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verbal communication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;</a:t>
            </a:r>
            <a:endParaRPr lang="en-GB" sz="17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 Involves the use of </a:t>
            </a: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spoken words, sounds, and sentences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 to express thoughts and emotions.  </a:t>
            </a:r>
          </a:p>
          <a:p>
            <a:pPr algn="just">
              <a:lnSpc>
                <a:spcPct val="125000"/>
              </a:lnSpc>
            </a:pP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Enables </a:t>
            </a: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direct, face-to-face interaction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 with immediate feedback and clarification.  </a:t>
            </a:r>
          </a:p>
          <a:p>
            <a:pPr algn="just">
              <a:lnSpc>
                <a:spcPct val="125000"/>
              </a:lnSpc>
            </a:pP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Facilitates cognitive engagement—asking questions, explaining, and resolving ambiguity.  </a:t>
            </a:r>
            <a:endParaRPr lang="en-GB" sz="17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Often accompanied by </a:t>
            </a: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non-verbal cues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 (gestures, tone, facial expressions) that shape meaning.  </a:t>
            </a:r>
          </a:p>
          <a:p>
            <a:pPr algn="just">
              <a:lnSpc>
                <a:spcPct val="125000"/>
              </a:lnSpc>
            </a:pP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Vocal elements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 like pitch, rhythm, silence, and utterances (e.g., “uh-huh”, sighs) also convey intent.</a:t>
            </a:r>
          </a:p>
          <a:p>
            <a:pPr algn="just">
              <a:lnSpc>
                <a:spcPct val="125000"/>
              </a:lnSpc>
            </a:pP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Effective communication requires </a:t>
            </a:r>
            <a:r>
              <a:rPr lang="en-US" sz="1700" b="1" dirty="0">
                <a:solidFill>
                  <a:schemeClr val="tx1"/>
                </a:solidFill>
                <a:latin typeface="Aptos" panose="020B0004020202020204" pitchFamily="34" charset="0"/>
              </a:rPr>
              <a:t>interpreting both verbal and non-verbal signals</a:t>
            </a:r>
            <a:r>
              <a:rPr lang="en-US" sz="1700" dirty="0">
                <a:solidFill>
                  <a:schemeClr val="tx1"/>
                </a:solidFill>
                <a:latin typeface="Aptos" panose="020B0004020202020204" pitchFamily="34" charset="0"/>
              </a:rPr>
              <a:t> in context.</a:t>
            </a:r>
            <a:endParaRPr lang="en-GB" sz="17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E7B4B2-86DC-2F47-BD31-3FDE0A70C4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48" y="851771"/>
            <a:ext cx="5069387" cy="529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91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6863</TotalTime>
  <Words>2953</Words>
  <Application>Microsoft Office PowerPoint</Application>
  <PresentationFormat>Widescreen</PresentationFormat>
  <Paragraphs>277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Times New Roman</vt:lpstr>
      <vt:lpstr>Trebuchet MS</vt:lpstr>
      <vt:lpstr>Wingdings 3</vt:lpstr>
      <vt:lpstr>Facet</vt:lpstr>
      <vt:lpstr>Communication: A Critical Tool for Conflict Resolution</vt:lpstr>
      <vt:lpstr>Introduction: Communication and Conflict   </vt:lpstr>
      <vt:lpstr>What is Communication?</vt:lpstr>
      <vt:lpstr>Understanding the Communication Process</vt:lpstr>
      <vt:lpstr>The Role of Perception in Communication</vt:lpstr>
      <vt:lpstr>Barriers to Effective Communication</vt:lpstr>
      <vt:lpstr>Improving Perception to Enhance Communication  </vt:lpstr>
      <vt:lpstr>Effective Communication</vt:lpstr>
      <vt:lpstr>Verbal Communication</vt:lpstr>
      <vt:lpstr>Speaking Methods and Rules </vt:lpstr>
      <vt:lpstr>Speaking Rules for Effective Conversation  </vt:lpstr>
      <vt:lpstr>Barriers to Effective Speaking</vt:lpstr>
      <vt:lpstr>SOLER: Active Listening Framework</vt:lpstr>
      <vt:lpstr>Effective Listening</vt:lpstr>
      <vt:lpstr>Components of Listening </vt:lpstr>
      <vt:lpstr>How to Listen Effectively</vt:lpstr>
      <vt:lpstr>PowerPoint Presentation</vt:lpstr>
      <vt:lpstr>Empathy, Nonverbal Cues &amp; Feedback in Active Listening</vt:lpstr>
      <vt:lpstr>PowerPoint Presentation</vt:lpstr>
      <vt:lpstr>PowerPoint Presentation</vt:lpstr>
      <vt:lpstr>Keys to Conflict Resolution</vt:lpstr>
      <vt:lpstr>Things to Consider About Conflict </vt:lpstr>
      <vt:lpstr>Conclusion: Communication as the Heart of Conflict Resolution</vt:lpstr>
      <vt:lpstr>Thanks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Communication: A Critical Tool for Conflict Resolution</dc:title>
  <dc:creator>AbdulHameed Adebayo</dc:creator>
  <cp:lastModifiedBy>Abdul-Hameed Adebayo</cp:lastModifiedBy>
  <cp:revision>12</cp:revision>
  <dcterms:created xsi:type="dcterms:W3CDTF">2025-07-01T20:39:41Z</dcterms:created>
  <dcterms:modified xsi:type="dcterms:W3CDTF">2025-07-06T15:03:14Z</dcterms:modified>
</cp:coreProperties>
</file>