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8" r:id="rId3"/>
    <p:sldId id="276" r:id="rId4"/>
    <p:sldId id="277" r:id="rId5"/>
    <p:sldId id="262" r:id="rId6"/>
    <p:sldId id="263" r:id="rId7"/>
    <p:sldId id="264" r:id="rId8"/>
    <p:sldId id="265" r:id="rId9"/>
    <p:sldId id="267" r:id="rId10"/>
    <p:sldId id="268" r:id="rId11"/>
    <p:sldId id="269" r:id="rId12"/>
    <p:sldId id="270" r:id="rId13"/>
    <p:sldId id="271" r:id="rId14"/>
    <p:sldId id="272" r:id="rId15"/>
    <p:sldId id="273" r:id="rId16"/>
    <p:sldId id="274" r:id="rId17"/>
    <p:sldId id="275" r:id="rId18"/>
    <p:sldId id="27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C93263-DCE4-417B-B1A6-93A01DEDA765}" v="132" dt="2025-08-05T18:20:34.9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5" d="100"/>
          <a:sy n="95" d="100"/>
        </p:scale>
        <p:origin x="1110"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na Okobiah" userId="115c7cc5eb1bc94d" providerId="LiveId" clId="{41C93263-DCE4-417B-B1A6-93A01DEDA765}"/>
    <pc:docChg chg="undo custSel delSld modSld">
      <pc:chgData name="Mena Okobiah" userId="115c7cc5eb1bc94d" providerId="LiveId" clId="{41C93263-DCE4-417B-B1A6-93A01DEDA765}" dt="2025-08-05T18:34:57.681" v="258" actId="47"/>
      <pc:docMkLst>
        <pc:docMk/>
      </pc:docMkLst>
      <pc:sldChg chg="del">
        <pc:chgData name="Mena Okobiah" userId="115c7cc5eb1bc94d" providerId="LiveId" clId="{41C93263-DCE4-417B-B1A6-93A01DEDA765}" dt="2025-08-05T18:34:57.681" v="258" actId="47"/>
        <pc:sldMkLst>
          <pc:docMk/>
          <pc:sldMk cId="1234472045" sldId="259"/>
        </pc:sldMkLst>
      </pc:sldChg>
      <pc:sldChg chg="del">
        <pc:chgData name="Mena Okobiah" userId="115c7cc5eb1bc94d" providerId="LiveId" clId="{41C93263-DCE4-417B-B1A6-93A01DEDA765}" dt="2025-08-05T18:34:57.681" v="258" actId="47"/>
        <pc:sldMkLst>
          <pc:docMk/>
          <pc:sldMk cId="806263364" sldId="261"/>
        </pc:sldMkLst>
      </pc:sldChg>
      <pc:sldChg chg="addSp delSp modSp mod">
        <pc:chgData name="Mena Okobiah" userId="115c7cc5eb1bc94d" providerId="LiveId" clId="{41C93263-DCE4-417B-B1A6-93A01DEDA765}" dt="2025-08-05T18:14:45.558" v="89" actId="20577"/>
        <pc:sldMkLst>
          <pc:docMk/>
          <pc:sldMk cId="906849623" sldId="262"/>
        </pc:sldMkLst>
        <pc:spChg chg="add del mod">
          <ac:chgData name="Mena Okobiah" userId="115c7cc5eb1bc94d" providerId="LiveId" clId="{41C93263-DCE4-417B-B1A6-93A01DEDA765}" dt="2025-08-05T18:14:45.558" v="89" actId="20577"/>
          <ac:spMkLst>
            <pc:docMk/>
            <pc:sldMk cId="906849623" sldId="262"/>
            <ac:spMk id="3" creationId="{279E516C-85E3-812B-57E8-1CE668FD48F9}"/>
          </ac:spMkLst>
        </pc:spChg>
        <pc:spChg chg="add mod">
          <ac:chgData name="Mena Okobiah" userId="115c7cc5eb1bc94d" providerId="LiveId" clId="{41C93263-DCE4-417B-B1A6-93A01DEDA765}" dt="2025-08-05T18:14:33.283" v="84" actId="27636"/>
          <ac:spMkLst>
            <pc:docMk/>
            <pc:sldMk cId="906849623" sldId="262"/>
            <ac:spMk id="6" creationId="{75F71D5E-2CCB-8E0D-F14B-D9C7EECA0A20}"/>
          </ac:spMkLst>
        </pc:spChg>
        <pc:spChg chg="add del mod">
          <ac:chgData name="Mena Okobiah" userId="115c7cc5eb1bc94d" providerId="LiveId" clId="{41C93263-DCE4-417B-B1A6-93A01DEDA765}" dt="2025-08-05T18:13:12.902" v="60" actId="21"/>
          <ac:spMkLst>
            <pc:docMk/>
            <pc:sldMk cId="906849623" sldId="262"/>
            <ac:spMk id="8" creationId="{0BF6B7A4-D6CF-5629-D37B-1C13D1C3008A}"/>
          </ac:spMkLst>
        </pc:spChg>
        <pc:spChg chg="add mod">
          <ac:chgData name="Mena Okobiah" userId="115c7cc5eb1bc94d" providerId="LiveId" clId="{41C93263-DCE4-417B-B1A6-93A01DEDA765}" dt="2025-08-05T18:13:48.088" v="69" actId="1076"/>
          <ac:spMkLst>
            <pc:docMk/>
            <pc:sldMk cId="906849623" sldId="262"/>
            <ac:spMk id="9" creationId="{4C90F79C-24B5-2664-051E-DB7A8B5232F3}"/>
          </ac:spMkLst>
        </pc:spChg>
        <pc:spChg chg="add mod">
          <ac:chgData name="Mena Okobiah" userId="115c7cc5eb1bc94d" providerId="LiveId" clId="{41C93263-DCE4-417B-B1A6-93A01DEDA765}" dt="2025-08-05T18:14:28.048" v="82" actId="404"/>
          <ac:spMkLst>
            <pc:docMk/>
            <pc:sldMk cId="906849623" sldId="262"/>
            <ac:spMk id="10" creationId="{75D9EA0F-041E-69F5-8627-A32FDA2FDFE9}"/>
          </ac:spMkLst>
        </pc:spChg>
      </pc:sldChg>
      <pc:sldChg chg="addSp delSp modSp mod">
        <pc:chgData name="Mena Okobiah" userId="115c7cc5eb1bc94d" providerId="LiveId" clId="{41C93263-DCE4-417B-B1A6-93A01DEDA765}" dt="2025-08-05T18:24:28.033" v="244" actId="1076"/>
        <pc:sldMkLst>
          <pc:docMk/>
          <pc:sldMk cId="3917671330" sldId="264"/>
        </pc:sldMkLst>
        <pc:spChg chg="del mod">
          <ac:chgData name="Mena Okobiah" userId="115c7cc5eb1bc94d" providerId="LiveId" clId="{41C93263-DCE4-417B-B1A6-93A01DEDA765}" dt="2025-08-05T18:18:48.030" v="154" actId="478"/>
          <ac:spMkLst>
            <pc:docMk/>
            <pc:sldMk cId="3917671330" sldId="264"/>
            <ac:spMk id="2" creationId="{E2FEEF7B-04D2-8B51-0EBF-6A3FEF328C17}"/>
          </ac:spMkLst>
        </pc:spChg>
        <pc:spChg chg="add mod">
          <ac:chgData name="Mena Okobiah" userId="115c7cc5eb1bc94d" providerId="LiveId" clId="{41C93263-DCE4-417B-B1A6-93A01DEDA765}" dt="2025-08-05T18:23:26.722" v="234" actId="1076"/>
          <ac:spMkLst>
            <pc:docMk/>
            <pc:sldMk cId="3917671330" sldId="264"/>
            <ac:spMk id="9" creationId="{7AB1549A-1C99-990A-C812-401AF32F07E7}"/>
          </ac:spMkLst>
        </pc:spChg>
        <pc:spChg chg="add del mod">
          <ac:chgData name="Mena Okobiah" userId="115c7cc5eb1bc94d" providerId="LiveId" clId="{41C93263-DCE4-417B-B1A6-93A01DEDA765}" dt="2025-08-05T18:18:50.036" v="155" actId="478"/>
          <ac:spMkLst>
            <pc:docMk/>
            <pc:sldMk cId="3917671330" sldId="264"/>
            <ac:spMk id="11" creationId="{ADDFE060-FF22-B12C-8E16-ECCDC471A788}"/>
          </ac:spMkLst>
        </pc:spChg>
        <pc:spChg chg="add mod">
          <ac:chgData name="Mena Okobiah" userId="115c7cc5eb1bc94d" providerId="LiveId" clId="{41C93263-DCE4-417B-B1A6-93A01DEDA765}" dt="2025-08-05T18:24:28.033" v="244" actId="1076"/>
          <ac:spMkLst>
            <pc:docMk/>
            <pc:sldMk cId="3917671330" sldId="264"/>
            <ac:spMk id="12" creationId="{0983DE27-0216-0F38-497E-CAD1210A8930}"/>
          </ac:spMkLst>
        </pc:spChg>
      </pc:sldChg>
      <pc:sldChg chg="modSp mod">
        <pc:chgData name="Mena Okobiah" userId="115c7cc5eb1bc94d" providerId="LiveId" clId="{41C93263-DCE4-417B-B1A6-93A01DEDA765}" dt="2025-08-05T18:23:55.300" v="238" actId="20577"/>
        <pc:sldMkLst>
          <pc:docMk/>
          <pc:sldMk cId="457091249" sldId="265"/>
        </pc:sldMkLst>
        <pc:spChg chg="mod">
          <ac:chgData name="Mena Okobiah" userId="115c7cc5eb1bc94d" providerId="LiveId" clId="{41C93263-DCE4-417B-B1A6-93A01DEDA765}" dt="2025-08-05T18:23:55.300" v="238" actId="20577"/>
          <ac:spMkLst>
            <pc:docMk/>
            <pc:sldMk cId="457091249" sldId="265"/>
            <ac:spMk id="4" creationId="{59ECB832-F517-BA67-F5EA-5B5BFA9D73E5}"/>
          </ac:spMkLst>
        </pc:spChg>
      </pc:sldChg>
      <pc:sldChg chg="modSp mod">
        <pc:chgData name="Mena Okobiah" userId="115c7cc5eb1bc94d" providerId="LiveId" clId="{41C93263-DCE4-417B-B1A6-93A01DEDA765}" dt="2025-08-05T18:25:45.956" v="257" actId="20577"/>
        <pc:sldMkLst>
          <pc:docMk/>
          <pc:sldMk cId="1111024020" sldId="267"/>
        </pc:sldMkLst>
        <pc:spChg chg="mod">
          <ac:chgData name="Mena Okobiah" userId="115c7cc5eb1bc94d" providerId="LiveId" clId="{41C93263-DCE4-417B-B1A6-93A01DEDA765}" dt="2025-08-05T18:25:45.956" v="257" actId="20577"/>
          <ac:spMkLst>
            <pc:docMk/>
            <pc:sldMk cId="1111024020" sldId="267"/>
            <ac:spMk id="5" creationId="{35F21AB3-A21F-6FFE-79C5-F0C8F2A368E9}"/>
          </ac:spMkLst>
        </pc:spChg>
      </pc:sldChg>
      <pc:sldChg chg="modSp mod">
        <pc:chgData name="Mena Okobiah" userId="115c7cc5eb1bc94d" providerId="LiveId" clId="{41C93263-DCE4-417B-B1A6-93A01DEDA765}" dt="2025-08-05T18:10:06.027" v="18" actId="20577"/>
        <pc:sldMkLst>
          <pc:docMk/>
          <pc:sldMk cId="2207924397" sldId="276"/>
        </pc:sldMkLst>
        <pc:spChg chg="mod">
          <ac:chgData name="Mena Okobiah" userId="115c7cc5eb1bc94d" providerId="LiveId" clId="{41C93263-DCE4-417B-B1A6-93A01DEDA765}" dt="2025-08-05T18:10:06.027" v="18" actId="20577"/>
          <ac:spMkLst>
            <pc:docMk/>
            <pc:sldMk cId="2207924397" sldId="276"/>
            <ac:spMk id="3" creationId="{99AF8446-DEFC-9819-E397-34DE74A0960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A56866-B590-4A6B-B14B-9884A0FA4860}" type="datetimeFigureOut">
              <a:rPr lang="en-GB" smtClean="0"/>
              <a:t>05/08/2025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ECB090-1B9C-437A-8055-BD04B19ED621}" type="slidenum">
              <a:rPr lang="en-GB" smtClean="0"/>
              <a:t>‹#›</a:t>
            </a:fld>
            <a:endParaRPr lang="en-GB"/>
          </a:p>
        </p:txBody>
      </p:sp>
    </p:spTree>
    <p:extLst>
      <p:ext uri="{BB962C8B-B14F-4D97-AF65-F5344CB8AC3E}">
        <p14:creationId xmlns:p14="http://schemas.microsoft.com/office/powerpoint/2010/main" val="443789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ECB090-1B9C-437A-8055-BD04B19ED621}" type="slidenum">
              <a:rPr lang="en-GB" smtClean="0"/>
              <a:t>3</a:t>
            </a:fld>
            <a:endParaRPr lang="en-GB"/>
          </a:p>
        </p:txBody>
      </p:sp>
    </p:spTree>
    <p:extLst>
      <p:ext uri="{BB962C8B-B14F-4D97-AF65-F5344CB8AC3E}">
        <p14:creationId xmlns:p14="http://schemas.microsoft.com/office/powerpoint/2010/main" val="390315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E797C-8B9D-ACCC-76B9-D1529A7F8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A746C8-72EA-BCA2-234F-7F7A5BCBA9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A31DE-931A-92E5-F5A1-A75E2C16C73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C6A72B0-042E-9D1E-AD44-C1796E48FA93}"/>
              </a:ext>
            </a:extLst>
          </p:cNvPr>
          <p:cNvSpPr>
            <a:spLocks noGrp="1"/>
          </p:cNvSpPr>
          <p:nvPr>
            <p:ph type="sldNum" sz="quarter" idx="5"/>
          </p:nvPr>
        </p:nvSpPr>
        <p:spPr/>
        <p:txBody>
          <a:bodyPr/>
          <a:lstStyle/>
          <a:p>
            <a:fld id="{9CECB090-1B9C-437A-8055-BD04B19ED621}" type="slidenum">
              <a:rPr lang="en-GB" smtClean="0"/>
              <a:t>4</a:t>
            </a:fld>
            <a:endParaRPr lang="en-GB"/>
          </a:p>
        </p:txBody>
      </p:sp>
    </p:spTree>
    <p:extLst>
      <p:ext uri="{BB962C8B-B14F-4D97-AF65-F5344CB8AC3E}">
        <p14:creationId xmlns:p14="http://schemas.microsoft.com/office/powerpoint/2010/main" val="3872908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387EC-EC7C-DA15-BE7B-1A1A983DAD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82E8BA-85EA-E95D-A0BA-6B07016997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DB7BAC-864F-6EEF-8A9B-EDB025496BC0}"/>
              </a:ext>
            </a:extLst>
          </p:cNvPr>
          <p:cNvSpPr>
            <a:spLocks noGrp="1"/>
          </p:cNvSpPr>
          <p:nvPr>
            <p:ph type="dt" sz="half" idx="10"/>
          </p:nvPr>
        </p:nvSpPr>
        <p:spPr/>
        <p:txBody>
          <a:bodyPr/>
          <a:lstStyle/>
          <a:p>
            <a:fld id="{05A7E4EC-83BB-4A4B-A757-537E76303C3B}" type="datetimeFigureOut">
              <a:rPr lang="en-US" smtClean="0"/>
              <a:t>8/5/2025</a:t>
            </a:fld>
            <a:endParaRPr lang="en-US"/>
          </a:p>
        </p:txBody>
      </p:sp>
      <p:sp>
        <p:nvSpPr>
          <p:cNvPr id="5" name="Footer Placeholder 4">
            <a:extLst>
              <a:ext uri="{FF2B5EF4-FFF2-40B4-BE49-F238E27FC236}">
                <a16:creationId xmlns:a16="http://schemas.microsoft.com/office/drawing/2014/main" id="{5A005181-E3BA-BFBA-44AF-063C5B2768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2874BD-8E30-50A1-64A5-7DB438ABC24D}"/>
              </a:ext>
            </a:extLst>
          </p:cNvPr>
          <p:cNvSpPr>
            <a:spLocks noGrp="1"/>
          </p:cNvSpPr>
          <p:nvPr>
            <p:ph type="sldNum" sz="quarter" idx="12"/>
          </p:nvPr>
        </p:nvSpPr>
        <p:spPr/>
        <p:txBody>
          <a:bodyPr/>
          <a:lstStyle/>
          <a:p>
            <a:fld id="{3D861DC4-A1DC-44A0-970B-47AE850ADED7}" type="slidenum">
              <a:rPr lang="en-US" smtClean="0"/>
              <a:t>‹#›</a:t>
            </a:fld>
            <a:endParaRPr lang="en-US"/>
          </a:p>
        </p:txBody>
      </p:sp>
    </p:spTree>
    <p:extLst>
      <p:ext uri="{BB962C8B-B14F-4D97-AF65-F5344CB8AC3E}">
        <p14:creationId xmlns:p14="http://schemas.microsoft.com/office/powerpoint/2010/main" val="639082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AA79A-FEC8-A3A0-24C1-55AF463CE5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A0D9DD-F95E-1A0C-16DB-7F9E8259E8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C46B2F-1F4C-BB01-9271-264F111589A5}"/>
              </a:ext>
            </a:extLst>
          </p:cNvPr>
          <p:cNvSpPr>
            <a:spLocks noGrp="1"/>
          </p:cNvSpPr>
          <p:nvPr>
            <p:ph type="dt" sz="half" idx="10"/>
          </p:nvPr>
        </p:nvSpPr>
        <p:spPr/>
        <p:txBody>
          <a:bodyPr/>
          <a:lstStyle/>
          <a:p>
            <a:fld id="{05A7E4EC-83BB-4A4B-A757-537E76303C3B}" type="datetimeFigureOut">
              <a:rPr lang="en-US" smtClean="0"/>
              <a:t>8/5/2025</a:t>
            </a:fld>
            <a:endParaRPr lang="en-US"/>
          </a:p>
        </p:txBody>
      </p:sp>
      <p:sp>
        <p:nvSpPr>
          <p:cNvPr id="5" name="Footer Placeholder 4">
            <a:extLst>
              <a:ext uri="{FF2B5EF4-FFF2-40B4-BE49-F238E27FC236}">
                <a16:creationId xmlns:a16="http://schemas.microsoft.com/office/drawing/2014/main" id="{2F7B1865-34E6-C4C5-4567-D9CF1D3CAC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52DA53-6579-4186-989C-FFD2FF337134}"/>
              </a:ext>
            </a:extLst>
          </p:cNvPr>
          <p:cNvSpPr>
            <a:spLocks noGrp="1"/>
          </p:cNvSpPr>
          <p:nvPr>
            <p:ph type="sldNum" sz="quarter" idx="12"/>
          </p:nvPr>
        </p:nvSpPr>
        <p:spPr/>
        <p:txBody>
          <a:bodyPr/>
          <a:lstStyle/>
          <a:p>
            <a:fld id="{3D861DC4-A1DC-44A0-970B-47AE850ADED7}" type="slidenum">
              <a:rPr lang="en-US" smtClean="0"/>
              <a:t>‹#›</a:t>
            </a:fld>
            <a:endParaRPr lang="en-US"/>
          </a:p>
        </p:txBody>
      </p:sp>
    </p:spTree>
    <p:extLst>
      <p:ext uri="{BB962C8B-B14F-4D97-AF65-F5344CB8AC3E}">
        <p14:creationId xmlns:p14="http://schemas.microsoft.com/office/powerpoint/2010/main" val="2340239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524E3B-2936-E344-9688-DCAC6C511F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9F0990-0903-23DD-FD75-74B3C9EAB5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02B265-5CED-E190-6B23-3BC0F06FD651}"/>
              </a:ext>
            </a:extLst>
          </p:cNvPr>
          <p:cNvSpPr>
            <a:spLocks noGrp="1"/>
          </p:cNvSpPr>
          <p:nvPr>
            <p:ph type="dt" sz="half" idx="10"/>
          </p:nvPr>
        </p:nvSpPr>
        <p:spPr/>
        <p:txBody>
          <a:bodyPr/>
          <a:lstStyle/>
          <a:p>
            <a:fld id="{05A7E4EC-83BB-4A4B-A757-537E76303C3B}" type="datetimeFigureOut">
              <a:rPr lang="en-US" smtClean="0"/>
              <a:t>8/5/2025</a:t>
            </a:fld>
            <a:endParaRPr lang="en-US"/>
          </a:p>
        </p:txBody>
      </p:sp>
      <p:sp>
        <p:nvSpPr>
          <p:cNvPr id="5" name="Footer Placeholder 4">
            <a:extLst>
              <a:ext uri="{FF2B5EF4-FFF2-40B4-BE49-F238E27FC236}">
                <a16:creationId xmlns:a16="http://schemas.microsoft.com/office/drawing/2014/main" id="{5BC2E438-5E31-412F-DDCB-BEC488FF34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37F5BC-3EBD-CC73-0A3B-6BDDFBF55479}"/>
              </a:ext>
            </a:extLst>
          </p:cNvPr>
          <p:cNvSpPr>
            <a:spLocks noGrp="1"/>
          </p:cNvSpPr>
          <p:nvPr>
            <p:ph type="sldNum" sz="quarter" idx="12"/>
          </p:nvPr>
        </p:nvSpPr>
        <p:spPr/>
        <p:txBody>
          <a:bodyPr/>
          <a:lstStyle/>
          <a:p>
            <a:fld id="{3D861DC4-A1DC-44A0-970B-47AE850ADED7}" type="slidenum">
              <a:rPr lang="en-US" smtClean="0"/>
              <a:t>‹#›</a:t>
            </a:fld>
            <a:endParaRPr lang="en-US"/>
          </a:p>
        </p:txBody>
      </p:sp>
    </p:spTree>
    <p:extLst>
      <p:ext uri="{BB962C8B-B14F-4D97-AF65-F5344CB8AC3E}">
        <p14:creationId xmlns:p14="http://schemas.microsoft.com/office/powerpoint/2010/main" val="2309798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20E74-BB2A-C6F4-3D1A-0BC4EF7006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28744D-44A7-5985-D28D-10F2B95465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9FA96A-A429-9BAF-1A38-0FA8796C1072}"/>
              </a:ext>
            </a:extLst>
          </p:cNvPr>
          <p:cNvSpPr>
            <a:spLocks noGrp="1"/>
          </p:cNvSpPr>
          <p:nvPr>
            <p:ph type="dt" sz="half" idx="10"/>
          </p:nvPr>
        </p:nvSpPr>
        <p:spPr/>
        <p:txBody>
          <a:bodyPr/>
          <a:lstStyle/>
          <a:p>
            <a:fld id="{05A7E4EC-83BB-4A4B-A757-537E76303C3B}" type="datetimeFigureOut">
              <a:rPr lang="en-US" smtClean="0"/>
              <a:t>8/5/2025</a:t>
            </a:fld>
            <a:endParaRPr lang="en-US"/>
          </a:p>
        </p:txBody>
      </p:sp>
      <p:sp>
        <p:nvSpPr>
          <p:cNvPr id="5" name="Footer Placeholder 4">
            <a:extLst>
              <a:ext uri="{FF2B5EF4-FFF2-40B4-BE49-F238E27FC236}">
                <a16:creationId xmlns:a16="http://schemas.microsoft.com/office/drawing/2014/main" id="{B1906F17-4CEC-82AA-52A6-C35649F560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A9074E-0BD6-B063-05F1-BB0377F13153}"/>
              </a:ext>
            </a:extLst>
          </p:cNvPr>
          <p:cNvSpPr>
            <a:spLocks noGrp="1"/>
          </p:cNvSpPr>
          <p:nvPr>
            <p:ph type="sldNum" sz="quarter" idx="12"/>
          </p:nvPr>
        </p:nvSpPr>
        <p:spPr/>
        <p:txBody>
          <a:bodyPr/>
          <a:lstStyle/>
          <a:p>
            <a:fld id="{3D861DC4-A1DC-44A0-970B-47AE850ADED7}" type="slidenum">
              <a:rPr lang="en-US" smtClean="0"/>
              <a:t>‹#›</a:t>
            </a:fld>
            <a:endParaRPr lang="en-US"/>
          </a:p>
        </p:txBody>
      </p:sp>
    </p:spTree>
    <p:extLst>
      <p:ext uri="{BB962C8B-B14F-4D97-AF65-F5344CB8AC3E}">
        <p14:creationId xmlns:p14="http://schemas.microsoft.com/office/powerpoint/2010/main" val="3279434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CFAF9-C58A-5D0C-6F2B-0C14287776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2F155BE-FD5D-DAB8-2CBF-2DD1EFB7D6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5E1EB0-73A2-363F-E8CF-EC840448027A}"/>
              </a:ext>
            </a:extLst>
          </p:cNvPr>
          <p:cNvSpPr>
            <a:spLocks noGrp="1"/>
          </p:cNvSpPr>
          <p:nvPr>
            <p:ph type="dt" sz="half" idx="10"/>
          </p:nvPr>
        </p:nvSpPr>
        <p:spPr/>
        <p:txBody>
          <a:bodyPr/>
          <a:lstStyle/>
          <a:p>
            <a:fld id="{05A7E4EC-83BB-4A4B-A757-537E76303C3B}" type="datetimeFigureOut">
              <a:rPr lang="en-US" smtClean="0"/>
              <a:t>8/5/2025</a:t>
            </a:fld>
            <a:endParaRPr lang="en-US"/>
          </a:p>
        </p:txBody>
      </p:sp>
      <p:sp>
        <p:nvSpPr>
          <p:cNvPr id="5" name="Footer Placeholder 4">
            <a:extLst>
              <a:ext uri="{FF2B5EF4-FFF2-40B4-BE49-F238E27FC236}">
                <a16:creationId xmlns:a16="http://schemas.microsoft.com/office/drawing/2014/main" id="{6BDA5812-008B-FFB1-3C76-20AF440D41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CD91EA-1495-C6D3-254E-1053BB8E24A9}"/>
              </a:ext>
            </a:extLst>
          </p:cNvPr>
          <p:cNvSpPr>
            <a:spLocks noGrp="1"/>
          </p:cNvSpPr>
          <p:nvPr>
            <p:ph type="sldNum" sz="quarter" idx="12"/>
          </p:nvPr>
        </p:nvSpPr>
        <p:spPr/>
        <p:txBody>
          <a:bodyPr/>
          <a:lstStyle/>
          <a:p>
            <a:fld id="{3D861DC4-A1DC-44A0-970B-47AE850ADED7}" type="slidenum">
              <a:rPr lang="en-US" smtClean="0"/>
              <a:t>‹#›</a:t>
            </a:fld>
            <a:endParaRPr lang="en-US"/>
          </a:p>
        </p:txBody>
      </p:sp>
    </p:spTree>
    <p:extLst>
      <p:ext uri="{BB962C8B-B14F-4D97-AF65-F5344CB8AC3E}">
        <p14:creationId xmlns:p14="http://schemas.microsoft.com/office/powerpoint/2010/main" val="2213246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5D611-1173-743F-6428-BD970A7E77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2D628C-21C7-672B-B107-A47F6A135F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BF3A19-7CBA-08C1-4E78-2DF4F67014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4455FC-EFC7-3564-2677-E3EE626FD8E5}"/>
              </a:ext>
            </a:extLst>
          </p:cNvPr>
          <p:cNvSpPr>
            <a:spLocks noGrp="1"/>
          </p:cNvSpPr>
          <p:nvPr>
            <p:ph type="dt" sz="half" idx="10"/>
          </p:nvPr>
        </p:nvSpPr>
        <p:spPr/>
        <p:txBody>
          <a:bodyPr/>
          <a:lstStyle/>
          <a:p>
            <a:fld id="{05A7E4EC-83BB-4A4B-A757-537E76303C3B}" type="datetimeFigureOut">
              <a:rPr lang="en-US" smtClean="0"/>
              <a:t>8/5/2025</a:t>
            </a:fld>
            <a:endParaRPr lang="en-US"/>
          </a:p>
        </p:txBody>
      </p:sp>
      <p:sp>
        <p:nvSpPr>
          <p:cNvPr id="6" name="Footer Placeholder 5">
            <a:extLst>
              <a:ext uri="{FF2B5EF4-FFF2-40B4-BE49-F238E27FC236}">
                <a16:creationId xmlns:a16="http://schemas.microsoft.com/office/drawing/2014/main" id="{361BD150-4C23-2F58-A73E-8B03391E6E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34D352-6AE0-7246-4D23-3C3538308313}"/>
              </a:ext>
            </a:extLst>
          </p:cNvPr>
          <p:cNvSpPr>
            <a:spLocks noGrp="1"/>
          </p:cNvSpPr>
          <p:nvPr>
            <p:ph type="sldNum" sz="quarter" idx="12"/>
          </p:nvPr>
        </p:nvSpPr>
        <p:spPr/>
        <p:txBody>
          <a:bodyPr/>
          <a:lstStyle/>
          <a:p>
            <a:fld id="{3D861DC4-A1DC-44A0-970B-47AE850ADED7}" type="slidenum">
              <a:rPr lang="en-US" smtClean="0"/>
              <a:t>‹#›</a:t>
            </a:fld>
            <a:endParaRPr lang="en-US"/>
          </a:p>
        </p:txBody>
      </p:sp>
    </p:spTree>
    <p:extLst>
      <p:ext uri="{BB962C8B-B14F-4D97-AF65-F5344CB8AC3E}">
        <p14:creationId xmlns:p14="http://schemas.microsoft.com/office/powerpoint/2010/main" val="980295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E37C0-A98F-9394-F309-CD9EF1655E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131F96-6EF2-665E-A20E-BBF32A6D38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BAA42A-27A7-D01C-FF6F-4BBAF46A92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251B288-BBDB-865D-1D27-A03D296E39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A6F280-8DF6-70EF-FADC-1D80317CF2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1C2B03-43AD-A661-E9BA-4F0319109427}"/>
              </a:ext>
            </a:extLst>
          </p:cNvPr>
          <p:cNvSpPr>
            <a:spLocks noGrp="1"/>
          </p:cNvSpPr>
          <p:nvPr>
            <p:ph type="dt" sz="half" idx="10"/>
          </p:nvPr>
        </p:nvSpPr>
        <p:spPr/>
        <p:txBody>
          <a:bodyPr/>
          <a:lstStyle/>
          <a:p>
            <a:fld id="{05A7E4EC-83BB-4A4B-A757-537E76303C3B}" type="datetimeFigureOut">
              <a:rPr lang="en-US" smtClean="0"/>
              <a:t>8/5/2025</a:t>
            </a:fld>
            <a:endParaRPr lang="en-US"/>
          </a:p>
        </p:txBody>
      </p:sp>
      <p:sp>
        <p:nvSpPr>
          <p:cNvPr id="8" name="Footer Placeholder 7">
            <a:extLst>
              <a:ext uri="{FF2B5EF4-FFF2-40B4-BE49-F238E27FC236}">
                <a16:creationId xmlns:a16="http://schemas.microsoft.com/office/drawing/2014/main" id="{932D13EC-8E57-A1B1-3CF1-7B28FA884D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4AFCCA-0DE7-9D95-A0F8-9D184AD12633}"/>
              </a:ext>
            </a:extLst>
          </p:cNvPr>
          <p:cNvSpPr>
            <a:spLocks noGrp="1"/>
          </p:cNvSpPr>
          <p:nvPr>
            <p:ph type="sldNum" sz="quarter" idx="12"/>
          </p:nvPr>
        </p:nvSpPr>
        <p:spPr/>
        <p:txBody>
          <a:bodyPr/>
          <a:lstStyle/>
          <a:p>
            <a:fld id="{3D861DC4-A1DC-44A0-970B-47AE850ADED7}" type="slidenum">
              <a:rPr lang="en-US" smtClean="0"/>
              <a:t>‹#›</a:t>
            </a:fld>
            <a:endParaRPr lang="en-US"/>
          </a:p>
        </p:txBody>
      </p:sp>
    </p:spTree>
    <p:extLst>
      <p:ext uri="{BB962C8B-B14F-4D97-AF65-F5344CB8AC3E}">
        <p14:creationId xmlns:p14="http://schemas.microsoft.com/office/powerpoint/2010/main" val="4103870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99C92-EB53-E685-F618-950E62933C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934989-8CB5-1D62-837C-D2C94AF33B73}"/>
              </a:ext>
            </a:extLst>
          </p:cNvPr>
          <p:cNvSpPr>
            <a:spLocks noGrp="1"/>
          </p:cNvSpPr>
          <p:nvPr>
            <p:ph type="dt" sz="half" idx="10"/>
          </p:nvPr>
        </p:nvSpPr>
        <p:spPr/>
        <p:txBody>
          <a:bodyPr/>
          <a:lstStyle/>
          <a:p>
            <a:fld id="{05A7E4EC-83BB-4A4B-A757-537E76303C3B}" type="datetimeFigureOut">
              <a:rPr lang="en-US" smtClean="0"/>
              <a:t>8/5/2025</a:t>
            </a:fld>
            <a:endParaRPr lang="en-US"/>
          </a:p>
        </p:txBody>
      </p:sp>
      <p:sp>
        <p:nvSpPr>
          <p:cNvPr id="4" name="Footer Placeholder 3">
            <a:extLst>
              <a:ext uri="{FF2B5EF4-FFF2-40B4-BE49-F238E27FC236}">
                <a16:creationId xmlns:a16="http://schemas.microsoft.com/office/drawing/2014/main" id="{6C7C347C-98C5-04BF-DDCF-C4B40FF0860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A38F99-6B67-0F01-BA8A-0D9ECC4F401D}"/>
              </a:ext>
            </a:extLst>
          </p:cNvPr>
          <p:cNvSpPr>
            <a:spLocks noGrp="1"/>
          </p:cNvSpPr>
          <p:nvPr>
            <p:ph type="sldNum" sz="quarter" idx="12"/>
          </p:nvPr>
        </p:nvSpPr>
        <p:spPr/>
        <p:txBody>
          <a:bodyPr/>
          <a:lstStyle/>
          <a:p>
            <a:fld id="{3D861DC4-A1DC-44A0-970B-47AE850ADED7}" type="slidenum">
              <a:rPr lang="en-US" smtClean="0"/>
              <a:t>‹#›</a:t>
            </a:fld>
            <a:endParaRPr lang="en-US"/>
          </a:p>
        </p:txBody>
      </p:sp>
    </p:spTree>
    <p:extLst>
      <p:ext uri="{BB962C8B-B14F-4D97-AF65-F5344CB8AC3E}">
        <p14:creationId xmlns:p14="http://schemas.microsoft.com/office/powerpoint/2010/main" val="424651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3CF186-E1A2-8B13-E33D-B2099133CF98}"/>
              </a:ext>
            </a:extLst>
          </p:cNvPr>
          <p:cNvSpPr>
            <a:spLocks noGrp="1"/>
          </p:cNvSpPr>
          <p:nvPr>
            <p:ph type="dt" sz="half" idx="10"/>
          </p:nvPr>
        </p:nvSpPr>
        <p:spPr/>
        <p:txBody>
          <a:bodyPr/>
          <a:lstStyle/>
          <a:p>
            <a:fld id="{05A7E4EC-83BB-4A4B-A757-537E76303C3B}" type="datetimeFigureOut">
              <a:rPr lang="en-US" smtClean="0"/>
              <a:t>8/5/2025</a:t>
            </a:fld>
            <a:endParaRPr lang="en-US"/>
          </a:p>
        </p:txBody>
      </p:sp>
      <p:sp>
        <p:nvSpPr>
          <p:cNvPr id="3" name="Footer Placeholder 2">
            <a:extLst>
              <a:ext uri="{FF2B5EF4-FFF2-40B4-BE49-F238E27FC236}">
                <a16:creationId xmlns:a16="http://schemas.microsoft.com/office/drawing/2014/main" id="{9D0F1590-680F-2FF6-1B0D-49E3AA3061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2BDA9F-0A05-8ACD-9057-B73C50AFA3DE}"/>
              </a:ext>
            </a:extLst>
          </p:cNvPr>
          <p:cNvSpPr>
            <a:spLocks noGrp="1"/>
          </p:cNvSpPr>
          <p:nvPr>
            <p:ph type="sldNum" sz="quarter" idx="12"/>
          </p:nvPr>
        </p:nvSpPr>
        <p:spPr/>
        <p:txBody>
          <a:bodyPr/>
          <a:lstStyle/>
          <a:p>
            <a:fld id="{3D861DC4-A1DC-44A0-970B-47AE850ADED7}" type="slidenum">
              <a:rPr lang="en-US" smtClean="0"/>
              <a:t>‹#›</a:t>
            </a:fld>
            <a:endParaRPr lang="en-US"/>
          </a:p>
        </p:txBody>
      </p:sp>
    </p:spTree>
    <p:extLst>
      <p:ext uri="{BB962C8B-B14F-4D97-AF65-F5344CB8AC3E}">
        <p14:creationId xmlns:p14="http://schemas.microsoft.com/office/powerpoint/2010/main" val="3069987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48AFE-97C5-AFC7-E638-894B3B5DF0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5F0E4C-DA21-F7EE-36F2-8E1F322350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206C6F-3E8F-D5DD-FCE6-FE72688C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81823E-AB85-E513-0EB4-EBA4694BACEF}"/>
              </a:ext>
            </a:extLst>
          </p:cNvPr>
          <p:cNvSpPr>
            <a:spLocks noGrp="1"/>
          </p:cNvSpPr>
          <p:nvPr>
            <p:ph type="dt" sz="half" idx="10"/>
          </p:nvPr>
        </p:nvSpPr>
        <p:spPr/>
        <p:txBody>
          <a:bodyPr/>
          <a:lstStyle/>
          <a:p>
            <a:fld id="{05A7E4EC-83BB-4A4B-A757-537E76303C3B}" type="datetimeFigureOut">
              <a:rPr lang="en-US" smtClean="0"/>
              <a:t>8/5/2025</a:t>
            </a:fld>
            <a:endParaRPr lang="en-US"/>
          </a:p>
        </p:txBody>
      </p:sp>
      <p:sp>
        <p:nvSpPr>
          <p:cNvPr id="6" name="Footer Placeholder 5">
            <a:extLst>
              <a:ext uri="{FF2B5EF4-FFF2-40B4-BE49-F238E27FC236}">
                <a16:creationId xmlns:a16="http://schemas.microsoft.com/office/drawing/2014/main" id="{EA788278-99BD-42C0-7F87-312391B196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E70515-1793-64D4-9014-2AE59DABED47}"/>
              </a:ext>
            </a:extLst>
          </p:cNvPr>
          <p:cNvSpPr>
            <a:spLocks noGrp="1"/>
          </p:cNvSpPr>
          <p:nvPr>
            <p:ph type="sldNum" sz="quarter" idx="12"/>
          </p:nvPr>
        </p:nvSpPr>
        <p:spPr/>
        <p:txBody>
          <a:bodyPr/>
          <a:lstStyle/>
          <a:p>
            <a:fld id="{3D861DC4-A1DC-44A0-970B-47AE850ADED7}" type="slidenum">
              <a:rPr lang="en-US" smtClean="0"/>
              <a:t>‹#›</a:t>
            </a:fld>
            <a:endParaRPr lang="en-US"/>
          </a:p>
        </p:txBody>
      </p:sp>
    </p:spTree>
    <p:extLst>
      <p:ext uri="{BB962C8B-B14F-4D97-AF65-F5344CB8AC3E}">
        <p14:creationId xmlns:p14="http://schemas.microsoft.com/office/powerpoint/2010/main" val="2073456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76B5B-F541-9F1B-D3F0-2D3A1B3EA4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ECCC34-BDE0-E9BF-771B-460F7F42EC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28F46D-CE0B-2922-7AB4-053EC51B82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8EFD9F-C16A-5FE4-F203-28D2CF4987FD}"/>
              </a:ext>
            </a:extLst>
          </p:cNvPr>
          <p:cNvSpPr>
            <a:spLocks noGrp="1"/>
          </p:cNvSpPr>
          <p:nvPr>
            <p:ph type="dt" sz="half" idx="10"/>
          </p:nvPr>
        </p:nvSpPr>
        <p:spPr/>
        <p:txBody>
          <a:bodyPr/>
          <a:lstStyle/>
          <a:p>
            <a:fld id="{05A7E4EC-83BB-4A4B-A757-537E76303C3B}" type="datetimeFigureOut">
              <a:rPr lang="en-US" smtClean="0"/>
              <a:t>8/5/2025</a:t>
            </a:fld>
            <a:endParaRPr lang="en-US"/>
          </a:p>
        </p:txBody>
      </p:sp>
      <p:sp>
        <p:nvSpPr>
          <p:cNvPr id="6" name="Footer Placeholder 5">
            <a:extLst>
              <a:ext uri="{FF2B5EF4-FFF2-40B4-BE49-F238E27FC236}">
                <a16:creationId xmlns:a16="http://schemas.microsoft.com/office/drawing/2014/main" id="{66442A79-21D6-1C45-89ED-6AA96015A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ED98D-59A8-E453-2F05-EC9CD029D587}"/>
              </a:ext>
            </a:extLst>
          </p:cNvPr>
          <p:cNvSpPr>
            <a:spLocks noGrp="1"/>
          </p:cNvSpPr>
          <p:nvPr>
            <p:ph type="sldNum" sz="quarter" idx="12"/>
          </p:nvPr>
        </p:nvSpPr>
        <p:spPr/>
        <p:txBody>
          <a:bodyPr/>
          <a:lstStyle/>
          <a:p>
            <a:fld id="{3D861DC4-A1DC-44A0-970B-47AE850ADED7}" type="slidenum">
              <a:rPr lang="en-US" smtClean="0"/>
              <a:t>‹#›</a:t>
            </a:fld>
            <a:endParaRPr lang="en-US"/>
          </a:p>
        </p:txBody>
      </p:sp>
    </p:spTree>
    <p:extLst>
      <p:ext uri="{BB962C8B-B14F-4D97-AF65-F5344CB8AC3E}">
        <p14:creationId xmlns:p14="http://schemas.microsoft.com/office/powerpoint/2010/main" val="3349094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7D3A36-B5C4-DD8B-F675-F8228224C7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AC3C52-9781-C902-5E5E-84C2E1B8BC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3DC974-0B73-118B-C079-FEAFFDA51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A7E4EC-83BB-4A4B-A757-537E76303C3B}" type="datetimeFigureOut">
              <a:rPr lang="en-US" smtClean="0"/>
              <a:t>8/5/2025</a:t>
            </a:fld>
            <a:endParaRPr lang="en-US"/>
          </a:p>
        </p:txBody>
      </p:sp>
      <p:sp>
        <p:nvSpPr>
          <p:cNvPr id="5" name="Footer Placeholder 4">
            <a:extLst>
              <a:ext uri="{FF2B5EF4-FFF2-40B4-BE49-F238E27FC236}">
                <a16:creationId xmlns:a16="http://schemas.microsoft.com/office/drawing/2014/main" id="{848DD5CE-EBAA-8DC7-B9E2-B0B15FECAB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0680873-2B91-BAE6-3A22-FAA1851749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D861DC4-A1DC-44A0-970B-47AE850ADED7}" type="slidenum">
              <a:rPr lang="en-US" smtClean="0"/>
              <a:t>‹#›</a:t>
            </a:fld>
            <a:endParaRPr lang="en-US"/>
          </a:p>
        </p:txBody>
      </p:sp>
    </p:spTree>
    <p:extLst>
      <p:ext uri="{BB962C8B-B14F-4D97-AF65-F5344CB8AC3E}">
        <p14:creationId xmlns:p14="http://schemas.microsoft.com/office/powerpoint/2010/main" val="518880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okobiahotete@yahoo.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321DC89-A183-7924-D0B7-06282C654CBC}"/>
              </a:ext>
            </a:extLst>
          </p:cNvPr>
          <p:cNvSpPr>
            <a:spLocks noGrp="1"/>
          </p:cNvSpPr>
          <p:nvPr>
            <p:ph type="ctrTitle"/>
          </p:nvPr>
        </p:nvSpPr>
        <p:spPr>
          <a:xfrm>
            <a:off x="718737" y="281129"/>
            <a:ext cx="11210046" cy="1616927"/>
          </a:xfrm>
        </p:spPr>
        <p:txBody>
          <a:bodyPr anchor="b">
            <a:noAutofit/>
          </a:bodyPr>
          <a:lstStyle/>
          <a:p>
            <a:pPr algn="l"/>
            <a:r>
              <a:rPr lang="en-US" sz="2800" b="1" dirty="0">
                <a:solidFill>
                  <a:srgbClr val="FFFFFF"/>
                </a:solidFill>
                <a:latin typeface="Aharoni" panose="02010803020104030203" pitchFamily="2" charset="-79"/>
                <a:cs typeface="Aharoni" panose="02010803020104030203" pitchFamily="2" charset="-79"/>
              </a:rPr>
              <a:t>OPTIMIZING THE PRACTICALITY OF COUNSELLING  AND CONFLICT RESOLUTION: EXPLORING INNOVATIVE APPROACHES AND TECHNOLOGIES FOR EFFECTIVE DISPUTE RESOLUTION.</a:t>
            </a:r>
            <a:br>
              <a:rPr lang="en-US" sz="2000" b="1" dirty="0">
                <a:solidFill>
                  <a:srgbClr val="FFFFFF"/>
                </a:solidFill>
                <a:latin typeface="Aharoni" panose="02010803020104030203" pitchFamily="2" charset="-79"/>
                <a:cs typeface="Aharoni" panose="02010803020104030203" pitchFamily="2" charset="-79"/>
              </a:rPr>
            </a:br>
            <a:endParaRPr lang="en-US" sz="2000" b="1" dirty="0">
              <a:solidFill>
                <a:srgbClr val="FFFFFF"/>
              </a:solidFill>
              <a:latin typeface="Aharoni" panose="02010803020104030203" pitchFamily="2" charset="-79"/>
              <a:cs typeface="Aharoni" panose="02010803020104030203" pitchFamily="2" charset="-79"/>
            </a:endParaRPr>
          </a:p>
        </p:txBody>
      </p:sp>
      <p:sp>
        <p:nvSpPr>
          <p:cNvPr id="4" name="Title 1">
            <a:extLst>
              <a:ext uri="{FF2B5EF4-FFF2-40B4-BE49-F238E27FC236}">
                <a16:creationId xmlns:a16="http://schemas.microsoft.com/office/drawing/2014/main" id="{4853243C-F1E0-6A89-8C1A-14CC5416E39B}"/>
              </a:ext>
            </a:extLst>
          </p:cNvPr>
          <p:cNvSpPr txBox="1">
            <a:spLocks/>
          </p:cNvSpPr>
          <p:nvPr/>
        </p:nvSpPr>
        <p:spPr>
          <a:xfrm>
            <a:off x="718735" y="917393"/>
            <a:ext cx="10458543" cy="306188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US" sz="1600" dirty="0">
                <a:solidFill>
                  <a:srgbClr val="FFFFFF"/>
                </a:solidFill>
              </a:rPr>
            </a:br>
            <a:br>
              <a:rPr lang="en-US" sz="1600" dirty="0">
                <a:solidFill>
                  <a:srgbClr val="FFFFFF"/>
                </a:solidFill>
              </a:rPr>
            </a:br>
            <a:br>
              <a:rPr lang="en-US" sz="1600" dirty="0">
                <a:solidFill>
                  <a:srgbClr val="FFFFFF"/>
                </a:solidFill>
              </a:rPr>
            </a:br>
            <a:br>
              <a:rPr lang="en-US" sz="1600" dirty="0">
                <a:solidFill>
                  <a:srgbClr val="FFFFFF"/>
                </a:solidFill>
              </a:rPr>
            </a:br>
            <a:endParaRPr lang="en-US" sz="1600" dirty="0">
              <a:solidFill>
                <a:srgbClr val="FFFFFF"/>
              </a:solidFill>
            </a:endParaRPr>
          </a:p>
        </p:txBody>
      </p:sp>
      <p:sp>
        <p:nvSpPr>
          <p:cNvPr id="9" name="Subtitle 8">
            <a:extLst>
              <a:ext uri="{FF2B5EF4-FFF2-40B4-BE49-F238E27FC236}">
                <a16:creationId xmlns:a16="http://schemas.microsoft.com/office/drawing/2014/main" id="{B543CC79-CC93-9857-CCD9-8A8DFB76815D}"/>
              </a:ext>
            </a:extLst>
          </p:cNvPr>
          <p:cNvSpPr>
            <a:spLocks noGrp="1"/>
          </p:cNvSpPr>
          <p:nvPr>
            <p:ph type="subTitle" idx="1"/>
          </p:nvPr>
        </p:nvSpPr>
        <p:spPr>
          <a:xfrm>
            <a:off x="1147635" y="2487861"/>
            <a:ext cx="9896730" cy="1655762"/>
          </a:xfrm>
        </p:spPr>
        <p:txBody>
          <a:bodyPr>
            <a:normAutofit fontScale="92500" lnSpcReduction="10000"/>
          </a:bodyPr>
          <a:lstStyle/>
          <a:p>
            <a:r>
              <a:rPr lang="en-US" sz="2000" b="1" u="sng" dirty="0">
                <a:solidFill>
                  <a:srgbClr val="FFFFFF"/>
                </a:solidFill>
              </a:rPr>
              <a:t>LEAD PAPER </a:t>
            </a:r>
          </a:p>
          <a:p>
            <a:r>
              <a:rPr lang="en-US" sz="1800" dirty="0">
                <a:solidFill>
                  <a:srgbClr val="FFFFFF"/>
                </a:solidFill>
              </a:rPr>
              <a:t>PRESENTED AT THE 9</a:t>
            </a:r>
            <a:r>
              <a:rPr lang="en-US" sz="1800" baseline="30000" dirty="0">
                <a:solidFill>
                  <a:srgbClr val="FFFFFF"/>
                </a:solidFill>
              </a:rPr>
              <a:t>TH</a:t>
            </a:r>
            <a:r>
              <a:rPr lang="en-US" sz="1800" dirty="0">
                <a:solidFill>
                  <a:srgbClr val="FFFFFF"/>
                </a:solidFill>
              </a:rPr>
              <a:t> ANNUAL INTERNATION CONFERENCE OF THE ASSOCIATION OF PROFESSIONAL COUNSELLORS IN NIGERIA(APROCON), HELD IN SEN. ANYIM PIUS AYIM AUDITORIUM,  MICHAEL OKPARA UNIVERSITY OF AGRICULTURE , UMUDIKE, ABIA STATE,</a:t>
            </a:r>
          </a:p>
          <a:p>
            <a:r>
              <a:rPr lang="en-US" sz="1800" dirty="0">
                <a:solidFill>
                  <a:srgbClr val="FFFFFF"/>
                </a:solidFill>
              </a:rPr>
              <a:t> </a:t>
            </a:r>
            <a:br>
              <a:rPr lang="en-US" sz="2000" dirty="0">
                <a:solidFill>
                  <a:srgbClr val="FFFFFF"/>
                </a:solidFill>
              </a:rPr>
            </a:br>
            <a:r>
              <a:rPr lang="en-US" sz="2000" dirty="0">
                <a:solidFill>
                  <a:srgbClr val="FFFFFF"/>
                </a:solidFill>
              </a:rPr>
              <a:t>5</a:t>
            </a:r>
            <a:r>
              <a:rPr lang="en-US" sz="2000" baseline="30000" dirty="0">
                <a:solidFill>
                  <a:srgbClr val="FFFFFF"/>
                </a:solidFill>
              </a:rPr>
              <a:t>TH</a:t>
            </a:r>
            <a:r>
              <a:rPr lang="en-US" sz="2000" dirty="0">
                <a:solidFill>
                  <a:srgbClr val="FFFFFF"/>
                </a:solidFill>
              </a:rPr>
              <a:t> -9</a:t>
            </a:r>
            <a:r>
              <a:rPr lang="en-US" sz="2000" baseline="30000" dirty="0">
                <a:solidFill>
                  <a:srgbClr val="FFFFFF"/>
                </a:solidFill>
              </a:rPr>
              <a:t>TH</a:t>
            </a:r>
            <a:r>
              <a:rPr lang="en-US" sz="2000" dirty="0">
                <a:solidFill>
                  <a:srgbClr val="FFFFFF"/>
                </a:solidFill>
              </a:rPr>
              <a:t> AUGUST, 2025</a:t>
            </a:r>
            <a:endParaRPr lang="en-GB" sz="2000" b="1" dirty="0"/>
          </a:p>
        </p:txBody>
      </p:sp>
      <p:sp>
        <p:nvSpPr>
          <p:cNvPr id="11" name="Subtitle 2">
            <a:extLst>
              <a:ext uri="{FF2B5EF4-FFF2-40B4-BE49-F238E27FC236}">
                <a16:creationId xmlns:a16="http://schemas.microsoft.com/office/drawing/2014/main" id="{33647B10-17B7-B053-1F1C-396B884411F3}"/>
              </a:ext>
            </a:extLst>
          </p:cNvPr>
          <p:cNvSpPr txBox="1">
            <a:spLocks/>
          </p:cNvSpPr>
          <p:nvPr/>
        </p:nvSpPr>
        <p:spPr>
          <a:xfrm>
            <a:off x="7014116" y="5511274"/>
            <a:ext cx="4914667" cy="941326"/>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3200" b="1" dirty="0">
                <a:latin typeface="Aptos Black" panose="020F0502020204030204" pitchFamily="34" charset="0"/>
              </a:rPr>
              <a:t>Professor </a:t>
            </a:r>
            <a:r>
              <a:rPr lang="en-US" sz="3200" b="1" dirty="0" err="1">
                <a:latin typeface="Aptos Black" panose="020F0502020204030204" pitchFamily="34" charset="0"/>
              </a:rPr>
              <a:t>Otete</a:t>
            </a:r>
            <a:r>
              <a:rPr lang="en-US" sz="3200" b="1" dirty="0">
                <a:latin typeface="Aptos Black" panose="020F0502020204030204" pitchFamily="34" charset="0"/>
              </a:rPr>
              <a:t> Okobiah</a:t>
            </a:r>
            <a:br>
              <a:rPr lang="en-US" dirty="0">
                <a:solidFill>
                  <a:srgbClr val="FFFFFF"/>
                </a:solidFill>
              </a:rPr>
            </a:br>
            <a:r>
              <a:rPr lang="en-US" sz="1200" b="1" i="1" dirty="0">
                <a:solidFill>
                  <a:schemeClr val="bg2">
                    <a:lumMod val="50000"/>
                  </a:schemeClr>
                </a:solidFill>
                <a:hlinkClick r:id="rId2">
                  <a:extLst>
                    <a:ext uri="{A12FA001-AC4F-418D-AE19-62706E023703}">
                      <ahyp:hlinkClr xmlns:ahyp="http://schemas.microsoft.com/office/drawing/2018/hyperlinkcolor" val="tx"/>
                    </a:ext>
                  </a:extLst>
                </a:hlinkClick>
              </a:rPr>
              <a:t>okobiahotete@yahoo.com</a:t>
            </a:r>
            <a:endParaRPr lang="en-US" b="1" i="1" dirty="0">
              <a:solidFill>
                <a:schemeClr val="bg2">
                  <a:lumMod val="50000"/>
                </a:schemeClr>
              </a:solidFill>
            </a:endParaRPr>
          </a:p>
        </p:txBody>
      </p:sp>
    </p:spTree>
    <p:extLst>
      <p:ext uri="{BB962C8B-B14F-4D97-AF65-F5344CB8AC3E}">
        <p14:creationId xmlns:p14="http://schemas.microsoft.com/office/powerpoint/2010/main" val="2106459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18319-7F2C-FD05-0469-04858A81FD43}"/>
              </a:ext>
            </a:extLst>
          </p:cNvPr>
          <p:cNvSpPr>
            <a:spLocks noGrp="1"/>
          </p:cNvSpPr>
          <p:nvPr>
            <p:ph type="title"/>
          </p:nvPr>
        </p:nvSpPr>
        <p:spPr>
          <a:xfrm>
            <a:off x="345830" y="371787"/>
            <a:ext cx="10515600" cy="530225"/>
          </a:xfrm>
        </p:spPr>
        <p:txBody>
          <a:bodyPr vert="horz" lIns="91440" tIns="45720" rIns="91440" bIns="45720" rtlCol="0" anchor="ctr">
            <a:normAutofit fontScale="90000"/>
          </a:bodyPr>
          <a:lstStyle/>
          <a:p>
            <a:r>
              <a:rPr lang="en-US" b="1" dirty="0">
                <a:solidFill>
                  <a:schemeClr val="tx1">
                    <a:lumMod val="75000"/>
                    <a:lumOff val="25000"/>
                  </a:schemeClr>
                </a:solidFill>
                <a:latin typeface="Aptos Black" panose="020B0004020202020204" pitchFamily="34" charset="0"/>
              </a:rPr>
              <a:t>3.  Dispute Resolution in Relationships:</a:t>
            </a:r>
          </a:p>
        </p:txBody>
      </p:sp>
      <p:sp>
        <p:nvSpPr>
          <p:cNvPr id="3" name="Content Placeholder 2">
            <a:extLst>
              <a:ext uri="{FF2B5EF4-FFF2-40B4-BE49-F238E27FC236}">
                <a16:creationId xmlns:a16="http://schemas.microsoft.com/office/drawing/2014/main" id="{F8B2A290-A8E3-4940-4CF2-45BA79070E4C}"/>
              </a:ext>
            </a:extLst>
          </p:cNvPr>
          <p:cNvSpPr>
            <a:spLocks noGrp="1"/>
          </p:cNvSpPr>
          <p:nvPr>
            <p:ph idx="1"/>
          </p:nvPr>
        </p:nvSpPr>
        <p:spPr>
          <a:xfrm>
            <a:off x="345828" y="2764269"/>
            <a:ext cx="10487025" cy="3485806"/>
          </a:xfrm>
        </p:spPr>
        <p:txBody>
          <a:bodyPr>
            <a:noAutofit/>
          </a:bodyPr>
          <a:lstStyle/>
          <a:p>
            <a:pPr marL="457200" indent="-457200">
              <a:lnSpc>
                <a:spcPct val="110000"/>
              </a:lnSpc>
              <a:spcBef>
                <a:spcPts val="0"/>
              </a:spcBef>
              <a:buFont typeface="+mj-lt"/>
              <a:buAutoNum type="alphaLcParenR"/>
            </a:pPr>
            <a:r>
              <a:rPr lang="en-US" sz="2000" dirty="0"/>
              <a:t>Destructive behavioural factors in a relationship/four horsemen.</a:t>
            </a:r>
          </a:p>
          <a:p>
            <a:pPr lvl="1">
              <a:lnSpc>
                <a:spcPct val="110000"/>
              </a:lnSpc>
              <a:spcBef>
                <a:spcPts val="0"/>
              </a:spcBef>
              <a:buFont typeface="+mj-lt"/>
              <a:buAutoNum type="romanLcPeriod"/>
            </a:pPr>
            <a:r>
              <a:rPr lang="en-US" sz="2000" dirty="0"/>
              <a:t>criticism, contempt, defensiveness and stonewalling (Gottmann,1999).</a:t>
            </a:r>
          </a:p>
          <a:p>
            <a:pPr marL="457200" indent="-457200">
              <a:lnSpc>
                <a:spcPct val="110000"/>
              </a:lnSpc>
              <a:spcBef>
                <a:spcPts val="0"/>
              </a:spcBef>
              <a:buFont typeface="+mj-lt"/>
              <a:buAutoNum type="alphaLcParenR"/>
            </a:pPr>
            <a:r>
              <a:rPr lang="en-US" sz="2000" dirty="0"/>
              <a:t>Methods of resolving Conflicts in relationship</a:t>
            </a:r>
          </a:p>
          <a:p>
            <a:pPr marL="914400" lvl="1" indent="-457200">
              <a:lnSpc>
                <a:spcPct val="110000"/>
              </a:lnSpc>
              <a:spcBef>
                <a:spcPts val="0"/>
              </a:spcBef>
              <a:buFont typeface="+mj-lt"/>
              <a:buAutoNum type="alphaLcParenR"/>
            </a:pPr>
            <a:r>
              <a:rPr lang="en-US" sz="2000" dirty="0"/>
              <a:t>Understanding conflicts(dynamics and sources)</a:t>
            </a:r>
          </a:p>
          <a:p>
            <a:pPr marL="914400" lvl="1" indent="-457200">
              <a:lnSpc>
                <a:spcPct val="110000"/>
              </a:lnSpc>
              <a:spcBef>
                <a:spcPts val="0"/>
              </a:spcBef>
              <a:buFont typeface="+mj-lt"/>
              <a:buAutoNum type="alphaLcParenR"/>
            </a:pPr>
            <a:r>
              <a:rPr lang="en-US" sz="2000" dirty="0"/>
              <a:t>Employing adequate communication skills(active listening, clarity in speech, congruence of non-verbal communication and verbal communication).</a:t>
            </a:r>
          </a:p>
          <a:p>
            <a:pPr marL="914400" lvl="1" indent="-457200">
              <a:lnSpc>
                <a:spcPct val="110000"/>
              </a:lnSpc>
              <a:spcBef>
                <a:spcPts val="0"/>
              </a:spcBef>
              <a:buFont typeface="+mj-lt"/>
              <a:buAutoNum type="alphaLcParenR"/>
            </a:pPr>
            <a:r>
              <a:rPr lang="en-US" sz="2000" dirty="0"/>
              <a:t>Managing one’s emotions and understanding the partners perspectives.</a:t>
            </a:r>
          </a:p>
          <a:p>
            <a:pPr marL="914400" lvl="1" indent="-457200">
              <a:lnSpc>
                <a:spcPct val="110000"/>
              </a:lnSpc>
              <a:spcBef>
                <a:spcPts val="0"/>
              </a:spcBef>
              <a:buFont typeface="+mj-lt"/>
              <a:buAutoNum type="alphaLcParenR"/>
            </a:pPr>
            <a:r>
              <a:rPr lang="en-US" sz="2000" dirty="0"/>
              <a:t>Empathizing with one another.</a:t>
            </a:r>
          </a:p>
          <a:p>
            <a:pPr marL="457200" indent="-457200">
              <a:lnSpc>
                <a:spcPct val="110000"/>
              </a:lnSpc>
              <a:spcBef>
                <a:spcPts val="0"/>
              </a:spcBef>
              <a:buFont typeface="+mj-lt"/>
              <a:buAutoNum type="alphaLcParenR"/>
            </a:pPr>
            <a:r>
              <a:rPr lang="en-US" sz="2000" dirty="0"/>
              <a:t>Possible outcomes </a:t>
            </a:r>
          </a:p>
          <a:p>
            <a:pPr marL="457200" lvl="1" indent="0">
              <a:lnSpc>
                <a:spcPct val="110000"/>
              </a:lnSpc>
              <a:spcBef>
                <a:spcPts val="0"/>
              </a:spcBef>
              <a:buNone/>
            </a:pPr>
            <a:r>
              <a:rPr lang="en-US" sz="2000" dirty="0"/>
              <a:t>(i)  Win-Lose	(ii) Lose-Win	(iii) Lose-Lose 	(iv)  Win-Win</a:t>
            </a:r>
          </a:p>
        </p:txBody>
      </p:sp>
      <p:cxnSp>
        <p:nvCxnSpPr>
          <p:cNvPr id="4" name="Straight Connector 3">
            <a:extLst>
              <a:ext uri="{FF2B5EF4-FFF2-40B4-BE49-F238E27FC236}">
                <a16:creationId xmlns:a16="http://schemas.microsoft.com/office/drawing/2014/main" id="{B1B3EEED-5119-664E-6EED-EE1B4F3F7AE6}"/>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2E5CBD60-26ED-7989-9A85-0DFD5887B86D}"/>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BB322EBF-5877-DE4B-6AFA-7FA604ADB2F0}"/>
              </a:ext>
            </a:extLst>
          </p:cNvPr>
          <p:cNvSpPr txBox="1"/>
          <p:nvPr/>
        </p:nvSpPr>
        <p:spPr>
          <a:xfrm>
            <a:off x="345828" y="902012"/>
            <a:ext cx="11084169" cy="1631216"/>
          </a:xfrm>
          <a:prstGeom prst="rect">
            <a:avLst/>
          </a:prstGeom>
          <a:noFill/>
        </p:spPr>
        <p:txBody>
          <a:bodyPr wrap="square" rtlCol="0">
            <a:spAutoFit/>
          </a:bodyPr>
          <a:lstStyle/>
          <a:p>
            <a:r>
              <a:rPr lang="en-US" sz="2000" dirty="0"/>
              <a:t>Conflict is a natural, inevitable part of any relationship. It adds spices to life. Should not be ignored but embraced. Should be resolved early and amicably for stronger bonds, deeper connection, understanding, improved communication and growth in any relationship. If not resolved, it can destroy the bonds, love, togetherness/oneness/unity(</a:t>
            </a:r>
            <a:r>
              <a:rPr lang="en-US" sz="2000" dirty="0" err="1"/>
              <a:t>Menakem</a:t>
            </a:r>
            <a:r>
              <a:rPr lang="en-US" sz="2000" dirty="0"/>
              <a:t>; 2015, Stang; 2021, Overall and </a:t>
            </a:r>
            <a:r>
              <a:rPr lang="en-US" sz="2000" dirty="0" err="1"/>
              <a:t>McNully</a:t>
            </a:r>
            <a:r>
              <a:rPr lang="en-US" sz="2000" dirty="0"/>
              <a:t>; 2017, Edmunds, 2024;  </a:t>
            </a:r>
            <a:r>
              <a:rPr lang="en-US" sz="2000" dirty="0" err="1"/>
              <a:t>Stutton</a:t>
            </a:r>
            <a:r>
              <a:rPr lang="en-US" sz="2000" dirty="0"/>
              <a:t>, 2023. Heitler, 2010.</a:t>
            </a:r>
          </a:p>
        </p:txBody>
      </p:sp>
    </p:spTree>
    <p:extLst>
      <p:ext uri="{BB962C8B-B14F-4D97-AF65-F5344CB8AC3E}">
        <p14:creationId xmlns:p14="http://schemas.microsoft.com/office/powerpoint/2010/main" val="3583779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612D5-BA25-1977-0C3D-E245ABAE3D95}"/>
              </a:ext>
            </a:extLst>
          </p:cNvPr>
          <p:cNvSpPr>
            <a:spLocks noGrp="1"/>
          </p:cNvSpPr>
          <p:nvPr>
            <p:ph type="title"/>
          </p:nvPr>
        </p:nvSpPr>
        <p:spPr>
          <a:xfrm>
            <a:off x="345829" y="371786"/>
            <a:ext cx="11398496" cy="515433"/>
          </a:xfrm>
        </p:spPr>
        <p:txBody>
          <a:bodyPr vert="horz" lIns="91440" tIns="45720" rIns="91440" bIns="45720" rtlCol="0" anchor="ctr">
            <a:normAutofit fontScale="90000"/>
          </a:bodyPr>
          <a:lstStyle/>
          <a:p>
            <a:r>
              <a:rPr lang="en-US" b="1" dirty="0">
                <a:solidFill>
                  <a:schemeClr val="tx1">
                    <a:lumMod val="75000"/>
                    <a:lumOff val="25000"/>
                  </a:schemeClr>
                </a:solidFill>
                <a:latin typeface="Aptos Black" panose="020B0004020202020204" pitchFamily="34" charset="0"/>
              </a:rPr>
              <a:t>4. </a:t>
            </a:r>
            <a:r>
              <a:rPr lang="en-US" sz="4900" b="1" dirty="0">
                <a:solidFill>
                  <a:schemeClr val="tx1">
                    <a:lumMod val="75000"/>
                    <a:lumOff val="25000"/>
                  </a:schemeClr>
                </a:solidFill>
                <a:latin typeface="Aptos Black" panose="020B0004020202020204" pitchFamily="34" charset="0"/>
              </a:rPr>
              <a:t>Negotiation</a:t>
            </a:r>
            <a:r>
              <a:rPr lang="en-US" b="1" dirty="0">
                <a:solidFill>
                  <a:schemeClr val="tx1">
                    <a:lumMod val="75000"/>
                    <a:lumOff val="25000"/>
                  </a:schemeClr>
                </a:solidFill>
                <a:latin typeface="Aptos Black" panose="020B0004020202020204" pitchFamily="34" charset="0"/>
              </a:rPr>
              <a:t> Skills and Conflict Resolution</a:t>
            </a:r>
          </a:p>
        </p:txBody>
      </p:sp>
      <p:sp>
        <p:nvSpPr>
          <p:cNvPr id="3" name="Content Placeholder 2">
            <a:extLst>
              <a:ext uri="{FF2B5EF4-FFF2-40B4-BE49-F238E27FC236}">
                <a16:creationId xmlns:a16="http://schemas.microsoft.com/office/drawing/2014/main" id="{99ADB274-6810-BB5D-3347-A3AB2C21B6A9}"/>
              </a:ext>
            </a:extLst>
          </p:cNvPr>
          <p:cNvSpPr>
            <a:spLocks noGrp="1"/>
          </p:cNvSpPr>
          <p:nvPr>
            <p:ph idx="1"/>
          </p:nvPr>
        </p:nvSpPr>
        <p:spPr>
          <a:xfrm>
            <a:off x="391887" y="887219"/>
            <a:ext cx="11475216" cy="5162551"/>
          </a:xfrm>
        </p:spPr>
        <p:txBody>
          <a:bodyPr>
            <a:noAutofit/>
          </a:bodyPr>
          <a:lstStyle/>
          <a:p>
            <a:pPr marL="457200" indent="-457200">
              <a:lnSpc>
                <a:spcPct val="100000"/>
              </a:lnSpc>
              <a:spcBef>
                <a:spcPts val="0"/>
              </a:spcBef>
              <a:buFont typeface="+mj-lt"/>
              <a:buAutoNum type="alphaLcPeriod"/>
            </a:pPr>
            <a:r>
              <a:rPr lang="en-US" sz="2000" dirty="0"/>
              <a:t>A process of mutual adjustment between partners who have conflicts of values, needs,  interests, ideas, issues and demanding their own concessions(Lewicki, Saunders &amp; Minton,1999.</a:t>
            </a:r>
          </a:p>
          <a:p>
            <a:pPr marL="457200" indent="-457200">
              <a:lnSpc>
                <a:spcPct val="100000"/>
              </a:lnSpc>
              <a:spcBef>
                <a:spcPts val="0"/>
              </a:spcBef>
              <a:buFont typeface="+mj-lt"/>
              <a:buAutoNum type="alphaLcPeriod"/>
            </a:pPr>
            <a:r>
              <a:rPr lang="en-US" sz="2000" dirty="0"/>
              <a:t>Types of Negotiation:</a:t>
            </a:r>
          </a:p>
          <a:p>
            <a:pPr marL="971550" lvl="1" indent="-514350">
              <a:lnSpc>
                <a:spcPct val="100000"/>
              </a:lnSpc>
              <a:spcBef>
                <a:spcPts val="0"/>
              </a:spcBef>
              <a:buFont typeface="+mj-lt"/>
              <a:buAutoNum type="romanLcPeriod"/>
            </a:pPr>
            <a:r>
              <a:rPr lang="en-US" sz="2000" dirty="0"/>
              <a:t>Distributive bargain. This is a win-lose method whereby each partner is striving to win, getting maximum gain for self.</a:t>
            </a:r>
          </a:p>
          <a:p>
            <a:pPr marL="971550" lvl="1" indent="-514350">
              <a:lnSpc>
                <a:spcPct val="100000"/>
              </a:lnSpc>
              <a:spcBef>
                <a:spcPts val="0"/>
              </a:spcBef>
              <a:buFont typeface="+mj-lt"/>
              <a:buAutoNum type="romanLcPeriod"/>
            </a:pPr>
            <a:r>
              <a:rPr lang="en-US" sz="2000" dirty="0"/>
              <a:t>Integrative bargain.  This is a win-win method, whereby both parties work together for mutual benefits.</a:t>
            </a:r>
          </a:p>
          <a:p>
            <a:pPr marL="514350" indent="-514350">
              <a:lnSpc>
                <a:spcPct val="100000"/>
              </a:lnSpc>
              <a:spcBef>
                <a:spcPts val="0"/>
              </a:spcBef>
              <a:buFont typeface="+mj-lt"/>
              <a:buAutoNum type="alphaLcPeriod"/>
            </a:pPr>
            <a:r>
              <a:rPr lang="en-US" sz="2000" dirty="0"/>
              <a:t>Elements for Negotiation/Process of Negotiation Skills.</a:t>
            </a:r>
          </a:p>
          <a:p>
            <a:pPr marL="971550" lvl="1" indent="-514350">
              <a:lnSpc>
                <a:spcPct val="100000"/>
              </a:lnSpc>
              <a:spcBef>
                <a:spcPts val="0"/>
              </a:spcBef>
              <a:buFont typeface="+mj-lt"/>
              <a:buAutoNum type="romanLcPeriod"/>
            </a:pPr>
            <a:r>
              <a:rPr lang="en-US" sz="2000" dirty="0"/>
              <a:t>Identifying the areas of needs, concerns &amp; interest of the parties involved.</a:t>
            </a:r>
          </a:p>
          <a:p>
            <a:pPr marL="971550" lvl="1" indent="-514350">
              <a:lnSpc>
                <a:spcPct val="100000"/>
              </a:lnSpc>
              <a:spcBef>
                <a:spcPts val="0"/>
              </a:spcBef>
              <a:buFont typeface="+mj-lt"/>
              <a:buAutoNum type="romanLcPeriod"/>
            </a:pPr>
            <a:r>
              <a:rPr lang="en-US" sz="2000" dirty="0"/>
              <a:t>Focusing on the interest, needs, concerns &amp; not the person/position of the partner.</a:t>
            </a:r>
          </a:p>
          <a:p>
            <a:pPr marL="971550" lvl="1" indent="-514350">
              <a:lnSpc>
                <a:spcPct val="100000"/>
              </a:lnSpc>
              <a:spcBef>
                <a:spcPts val="0"/>
              </a:spcBef>
              <a:buFont typeface="+mj-lt"/>
              <a:buAutoNum type="romanLcPeriod"/>
            </a:pPr>
            <a:r>
              <a:rPr lang="en-US" sz="2000" dirty="0"/>
              <a:t>Invest options for mutual gains.</a:t>
            </a:r>
          </a:p>
          <a:p>
            <a:pPr marL="971550" lvl="1" indent="-514350">
              <a:lnSpc>
                <a:spcPct val="100000"/>
              </a:lnSpc>
              <a:spcBef>
                <a:spcPts val="0"/>
              </a:spcBef>
              <a:buFont typeface="+mj-lt"/>
              <a:buAutoNum type="romanLcPeriod"/>
            </a:pPr>
            <a:r>
              <a:rPr lang="en-US" sz="2000" dirty="0"/>
              <a:t>Insist on objective criteria.</a:t>
            </a:r>
          </a:p>
          <a:p>
            <a:pPr marL="971550" lvl="1" indent="-514350">
              <a:lnSpc>
                <a:spcPct val="100000"/>
              </a:lnSpc>
              <a:spcBef>
                <a:spcPts val="0"/>
              </a:spcBef>
              <a:buFont typeface="+mj-lt"/>
              <a:buAutoNum type="romanLcPeriod"/>
            </a:pPr>
            <a:r>
              <a:rPr lang="en-US" sz="2000" dirty="0"/>
              <a:t>Shifting from blame to understanding.</a:t>
            </a:r>
          </a:p>
          <a:p>
            <a:pPr marL="971550" lvl="1" indent="-514350">
              <a:lnSpc>
                <a:spcPct val="100000"/>
              </a:lnSpc>
              <a:spcBef>
                <a:spcPts val="0"/>
              </a:spcBef>
              <a:buFont typeface="+mj-lt"/>
              <a:buAutoNum type="romanLcPeriod"/>
            </a:pPr>
            <a:r>
              <a:rPr lang="en-US" sz="2000" dirty="0"/>
              <a:t>Practicing active &amp; empathic listening.</a:t>
            </a:r>
          </a:p>
          <a:p>
            <a:pPr marL="971550" lvl="1" indent="-514350">
              <a:lnSpc>
                <a:spcPct val="100000"/>
              </a:lnSpc>
              <a:spcBef>
                <a:spcPts val="0"/>
              </a:spcBef>
              <a:buFont typeface="+mj-lt"/>
              <a:buAutoNum type="romanLcPeriod"/>
            </a:pPr>
            <a:r>
              <a:rPr lang="en-US" sz="2000" dirty="0"/>
              <a:t>Apologize sincerely when wrong &amp; mean it</a:t>
            </a:r>
          </a:p>
          <a:p>
            <a:pPr marL="514350" indent="-514350">
              <a:lnSpc>
                <a:spcPct val="100000"/>
              </a:lnSpc>
              <a:spcBef>
                <a:spcPts val="0"/>
              </a:spcBef>
              <a:buFont typeface="+mj-lt"/>
              <a:buAutoNum type="alphaLcPeriod"/>
            </a:pPr>
            <a:r>
              <a:rPr lang="en-US" sz="2000" dirty="0"/>
              <a:t>Elements of  Negotiation/Process of Negotiation Skills. Contd.</a:t>
            </a:r>
          </a:p>
          <a:p>
            <a:pPr marL="971550" lvl="1" indent="-514350">
              <a:lnSpc>
                <a:spcPct val="100000"/>
              </a:lnSpc>
              <a:spcBef>
                <a:spcPts val="0"/>
              </a:spcBef>
              <a:buFont typeface="+mj-lt"/>
              <a:buAutoNum type="romanLcPeriod"/>
            </a:pPr>
            <a:r>
              <a:rPr lang="en-US" sz="2000" dirty="0"/>
              <a:t>Parties should find a compromise, trade-offs &amp; collaborate to have a win-win solution.</a:t>
            </a:r>
          </a:p>
          <a:p>
            <a:pPr marL="971550" lvl="1" indent="-514350">
              <a:lnSpc>
                <a:spcPct val="100000"/>
              </a:lnSpc>
              <a:spcBef>
                <a:spcPts val="0"/>
              </a:spcBef>
              <a:buFont typeface="+mj-lt"/>
              <a:buAutoNum type="romanLcPeriod"/>
            </a:pPr>
            <a:r>
              <a:rPr lang="en-US" sz="2000" dirty="0"/>
              <a:t>Parties should know when to seek for professional help</a:t>
            </a:r>
          </a:p>
          <a:p>
            <a:pPr marL="0" indent="0" algn="just">
              <a:lnSpc>
                <a:spcPct val="100000"/>
              </a:lnSpc>
              <a:spcBef>
                <a:spcPts val="0"/>
              </a:spcBef>
              <a:buNone/>
            </a:pPr>
            <a:endParaRPr lang="en-US" sz="2000" dirty="0"/>
          </a:p>
        </p:txBody>
      </p:sp>
      <p:cxnSp>
        <p:nvCxnSpPr>
          <p:cNvPr id="4" name="Straight Connector 3">
            <a:extLst>
              <a:ext uri="{FF2B5EF4-FFF2-40B4-BE49-F238E27FC236}">
                <a16:creationId xmlns:a16="http://schemas.microsoft.com/office/drawing/2014/main" id="{70776FD4-283E-DFE3-330E-035C6BFA4881}"/>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F239CDDA-3620-4147-FA3B-B1F1062336AF}"/>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3162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3F4F5-4CF7-4FC3-8954-9FAD029AAE43}"/>
              </a:ext>
            </a:extLst>
          </p:cNvPr>
          <p:cNvSpPr>
            <a:spLocks noGrp="1"/>
          </p:cNvSpPr>
          <p:nvPr>
            <p:ph type="title"/>
          </p:nvPr>
        </p:nvSpPr>
        <p:spPr>
          <a:xfrm>
            <a:off x="345830" y="371787"/>
            <a:ext cx="11636620" cy="579349"/>
          </a:xfrm>
        </p:spPr>
        <p:txBody>
          <a:bodyPr vert="horz" lIns="91440" tIns="45720" rIns="91440" bIns="45720" rtlCol="0" anchor="ctr">
            <a:noAutofit/>
          </a:bodyPr>
          <a:lstStyle/>
          <a:p>
            <a:pPr>
              <a:lnSpc>
                <a:spcPct val="100000"/>
              </a:lnSpc>
            </a:pPr>
            <a:r>
              <a:rPr lang="en-US" sz="3600" b="1" dirty="0">
                <a:solidFill>
                  <a:schemeClr val="tx1">
                    <a:lumMod val="75000"/>
                    <a:lumOff val="25000"/>
                  </a:schemeClr>
                </a:solidFill>
                <a:latin typeface="Aptos Black" panose="020B0004020202020204" pitchFamily="34" charset="0"/>
              </a:rPr>
              <a:t>5. Emotional Intelligence(EI) and Conflict Resolution</a:t>
            </a:r>
          </a:p>
        </p:txBody>
      </p:sp>
      <p:sp>
        <p:nvSpPr>
          <p:cNvPr id="3" name="Content Placeholder 2">
            <a:extLst>
              <a:ext uri="{FF2B5EF4-FFF2-40B4-BE49-F238E27FC236}">
                <a16:creationId xmlns:a16="http://schemas.microsoft.com/office/drawing/2014/main" id="{6910CDA1-1B32-2943-28C9-CF50360AEEEA}"/>
              </a:ext>
            </a:extLst>
          </p:cNvPr>
          <p:cNvSpPr>
            <a:spLocks noGrp="1"/>
          </p:cNvSpPr>
          <p:nvPr>
            <p:ph idx="1"/>
          </p:nvPr>
        </p:nvSpPr>
        <p:spPr>
          <a:xfrm>
            <a:off x="391887" y="1065212"/>
            <a:ext cx="10515600" cy="3725863"/>
          </a:xfrm>
        </p:spPr>
        <p:txBody>
          <a:bodyPr>
            <a:normAutofit fontScale="25000" lnSpcReduction="20000"/>
          </a:bodyPr>
          <a:lstStyle/>
          <a:p>
            <a:pPr marL="342900" indent="-342900">
              <a:buFont typeface="+mj-lt"/>
              <a:buAutoNum type="alphaLcPeriod"/>
            </a:pPr>
            <a:r>
              <a:rPr lang="en-US" sz="8000" dirty="0"/>
              <a:t>Ability to recognize, understand &amp; manage one’s emotions &amp; recognize the partner’s emotions.</a:t>
            </a:r>
          </a:p>
          <a:p>
            <a:pPr marL="342900" indent="-342900">
              <a:buFont typeface="+mj-lt"/>
              <a:buAutoNum type="alphaLcPeriod"/>
            </a:pPr>
            <a:r>
              <a:rPr lang="en-US" sz="8000" dirty="0"/>
              <a:t>Skills of EI.</a:t>
            </a:r>
          </a:p>
          <a:p>
            <a:pPr marL="857250" lvl="1" indent="-400050">
              <a:buFont typeface="+mj-lt"/>
              <a:buAutoNum type="alphaLcPeriod"/>
            </a:pPr>
            <a:r>
              <a:rPr lang="en-US" sz="8000" dirty="0"/>
              <a:t>Self-awareness.   </a:t>
            </a:r>
          </a:p>
          <a:p>
            <a:pPr marL="857250" lvl="1" indent="-400050">
              <a:buFont typeface="+mj-lt"/>
              <a:buAutoNum type="alphaLcPeriod"/>
            </a:pPr>
            <a:r>
              <a:rPr lang="en-US" sz="8000" dirty="0"/>
              <a:t>Self-regulation</a:t>
            </a:r>
          </a:p>
          <a:p>
            <a:pPr marL="857250" lvl="1" indent="-400050">
              <a:buFont typeface="+mj-lt"/>
              <a:buAutoNum type="alphaLcPeriod"/>
            </a:pPr>
            <a:r>
              <a:rPr lang="en-US" sz="8000" dirty="0"/>
              <a:t>Social-awareness</a:t>
            </a:r>
          </a:p>
          <a:p>
            <a:pPr marL="857250" lvl="1" indent="-400050">
              <a:buFont typeface="+mj-lt"/>
              <a:buAutoNum type="alphaLcPeriod"/>
            </a:pPr>
            <a:r>
              <a:rPr lang="en-US" sz="8000" dirty="0"/>
              <a:t>Interpersonal relationship.</a:t>
            </a:r>
          </a:p>
          <a:p>
            <a:pPr marL="857250" lvl="1" indent="-400050">
              <a:buFont typeface="+mj-lt"/>
              <a:buAutoNum type="alphaLcPeriod"/>
            </a:pPr>
            <a:r>
              <a:rPr lang="en-US" sz="8000" dirty="0"/>
              <a:t>v. motivation.  </a:t>
            </a:r>
          </a:p>
          <a:p>
            <a:pPr marL="857250" lvl="1" indent="-400050">
              <a:buFont typeface="+mj-lt"/>
              <a:buAutoNum type="alphaLcPeriod"/>
            </a:pPr>
            <a:r>
              <a:rPr lang="en-US" sz="8000" dirty="0"/>
              <a:t>Know yourself. </a:t>
            </a:r>
          </a:p>
          <a:p>
            <a:pPr marL="857250" lvl="1" indent="-400050">
              <a:buFont typeface="+mj-lt"/>
              <a:buAutoNum type="alphaLcPeriod"/>
            </a:pPr>
            <a:r>
              <a:rPr lang="en-US" sz="8000" dirty="0"/>
              <a:t>Choose yourself. </a:t>
            </a:r>
          </a:p>
          <a:p>
            <a:pPr marL="857250" lvl="1" indent="-400050">
              <a:buFont typeface="+mj-lt"/>
              <a:buAutoNum type="alphaLcPeriod"/>
            </a:pPr>
            <a:r>
              <a:rPr lang="en-US" sz="8000" dirty="0"/>
              <a:t>Give yourself.</a:t>
            </a:r>
          </a:p>
          <a:p>
            <a:pPr marL="457200" indent="-457200">
              <a:buAutoNum type="arabicPeriod" startAt="5"/>
            </a:pPr>
            <a:endParaRPr lang="en-US" sz="1800" dirty="0"/>
          </a:p>
        </p:txBody>
      </p:sp>
      <p:cxnSp>
        <p:nvCxnSpPr>
          <p:cNvPr id="4" name="Straight Connector 3">
            <a:extLst>
              <a:ext uri="{FF2B5EF4-FFF2-40B4-BE49-F238E27FC236}">
                <a16:creationId xmlns:a16="http://schemas.microsoft.com/office/drawing/2014/main" id="{43251B76-C238-4FD2-C987-D4274043DFF6}"/>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96F018B7-9800-9A3E-BA08-E8458EC54140}"/>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35453272-C4E4-8DDC-EC42-BBCC2059CAD9}"/>
              </a:ext>
            </a:extLst>
          </p:cNvPr>
          <p:cNvSpPr txBox="1">
            <a:spLocks/>
          </p:cNvSpPr>
          <p:nvPr/>
        </p:nvSpPr>
        <p:spPr>
          <a:xfrm>
            <a:off x="981075" y="3324225"/>
            <a:ext cx="10515600" cy="2076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AutoNum type="arabicPeriod" startAt="5"/>
            </a:pPr>
            <a:endParaRPr lang="en-US" sz="1800" dirty="0"/>
          </a:p>
        </p:txBody>
      </p:sp>
    </p:spTree>
    <p:extLst>
      <p:ext uri="{BB962C8B-B14F-4D97-AF65-F5344CB8AC3E}">
        <p14:creationId xmlns:p14="http://schemas.microsoft.com/office/powerpoint/2010/main" val="3603529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353ADE-6AF2-53F9-6705-215FBA635FD8}"/>
              </a:ext>
            </a:extLst>
          </p:cNvPr>
          <p:cNvSpPr>
            <a:spLocks noGrp="1"/>
          </p:cNvSpPr>
          <p:nvPr>
            <p:ph idx="1"/>
          </p:nvPr>
        </p:nvSpPr>
        <p:spPr>
          <a:xfrm>
            <a:off x="391887" y="1003298"/>
            <a:ext cx="11095263" cy="4351338"/>
          </a:xfrm>
        </p:spPr>
        <p:txBody>
          <a:bodyPr>
            <a:noAutofit/>
          </a:bodyPr>
          <a:lstStyle/>
          <a:p>
            <a:pPr marL="457200" indent="-457200">
              <a:buAutoNum type="alphaLcPeriod"/>
            </a:pPr>
            <a:r>
              <a:rPr lang="en-US" sz="1600" dirty="0"/>
              <a:t>Lots of changes in the technological world: integration of AI and digital technologies</a:t>
            </a:r>
            <a:br>
              <a:rPr lang="en-US" sz="1600" dirty="0"/>
            </a:br>
            <a:r>
              <a:rPr lang="en-US" sz="1600" dirty="0"/>
              <a:t> have brought revolution into the educational institutions, health sector, family, church, </a:t>
            </a:r>
            <a:r>
              <a:rPr lang="en-US" sz="1600" dirty="0" err="1"/>
              <a:t>finance,communities</a:t>
            </a:r>
            <a:r>
              <a:rPr lang="en-US" sz="1600" dirty="0"/>
              <a:t>, transportation and industries(Folorunso, Olanipekun, Adewumi &amp; Samuel; 2024).</a:t>
            </a:r>
          </a:p>
          <a:p>
            <a:pPr marL="457200" indent="-457200">
              <a:buAutoNum type="alphaLcPeriod"/>
            </a:pPr>
            <a:r>
              <a:rPr lang="en-US" sz="1600" dirty="0"/>
              <a:t>AI cannot replace human characteristics and capabilities, especially in empathy. </a:t>
            </a:r>
          </a:p>
          <a:p>
            <a:pPr marL="457200" indent="-457200">
              <a:buAutoNum type="alphaLcPeriod"/>
            </a:pPr>
            <a:r>
              <a:rPr lang="en-US" sz="1600" dirty="0"/>
              <a:t>AI supports human efforts, characteristics and capabilities in conflict resolution in the areas;  data-driven insights, digital tasks, &amp; minimizes communication styles that escalates conflicts.</a:t>
            </a:r>
          </a:p>
          <a:p>
            <a:pPr marL="457200" indent="-457200">
              <a:buAutoNum type="alphaLcPeriod"/>
            </a:pPr>
            <a:r>
              <a:rPr lang="en-US" sz="1600" dirty="0"/>
              <a:t>Provides alternative words to use in the process of conflict resolution.</a:t>
            </a:r>
          </a:p>
          <a:p>
            <a:pPr marL="457200" indent="-457200">
              <a:buAutoNum type="alphaLcPeriod"/>
            </a:pPr>
            <a:r>
              <a:rPr lang="en-US" sz="1600" dirty="0"/>
              <a:t>It identifies potential conflicts, their sources, when it is likely to take place.</a:t>
            </a:r>
          </a:p>
          <a:p>
            <a:pPr marL="457200" indent="-457200">
              <a:buAutoNum type="alphaLcPeriod"/>
            </a:pPr>
            <a:r>
              <a:rPr lang="en-US" sz="1600" dirty="0"/>
              <a:t>It assists both parties resolving conflicts to identify their strengths and weaknesses.</a:t>
            </a:r>
          </a:p>
          <a:p>
            <a:pPr marL="457200" indent="-457200">
              <a:buAutoNum type="alphaLcPeriod"/>
            </a:pPr>
            <a:r>
              <a:rPr lang="en-US" sz="1600" dirty="0"/>
              <a:t>AI tools like ChatGPT, sora(video creation, video games &amp; movies), Machine Learning(ML), the Mediator.AI and robotics revolutionize students’ learning methods, orientation to life and  </a:t>
            </a:r>
            <a:r>
              <a:rPr lang="en-US" sz="1600" dirty="0" err="1"/>
              <a:t>and</a:t>
            </a:r>
            <a:r>
              <a:rPr lang="en-US" sz="1600" dirty="0"/>
              <a:t> transform conflict resolution techniques in this technological era.</a:t>
            </a:r>
          </a:p>
        </p:txBody>
      </p:sp>
      <p:cxnSp>
        <p:nvCxnSpPr>
          <p:cNvPr id="4" name="Straight Connector 3">
            <a:extLst>
              <a:ext uri="{FF2B5EF4-FFF2-40B4-BE49-F238E27FC236}">
                <a16:creationId xmlns:a16="http://schemas.microsoft.com/office/drawing/2014/main" id="{3553B123-46CD-6B43-BDFF-76D0D0C2330C}"/>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932A185-7C7B-E8D6-2949-F16CEAA73D92}"/>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8883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9C47D4-5C86-3D44-7362-5E72E20E0585}"/>
              </a:ext>
            </a:extLst>
          </p:cNvPr>
          <p:cNvSpPr>
            <a:spLocks noGrp="1"/>
          </p:cNvSpPr>
          <p:nvPr>
            <p:ph idx="1"/>
          </p:nvPr>
        </p:nvSpPr>
        <p:spPr>
          <a:xfrm>
            <a:off x="343582" y="1034842"/>
            <a:ext cx="11119340" cy="5308600"/>
          </a:xfrm>
        </p:spPr>
        <p:txBody>
          <a:bodyPr>
            <a:noAutofit/>
          </a:bodyPr>
          <a:lstStyle/>
          <a:p>
            <a:pPr marL="342900" indent="-342900">
              <a:lnSpc>
                <a:spcPct val="100000"/>
              </a:lnSpc>
              <a:spcBef>
                <a:spcPts val="0"/>
              </a:spcBef>
              <a:buFont typeface="+mj-lt"/>
              <a:buAutoNum type="alphaLcPeriod"/>
            </a:pPr>
            <a:r>
              <a:rPr lang="en-US" sz="1800" dirty="0"/>
              <a:t>The Use of AI in Conflict Resolution. - The AI tools for conflict resolution are Online Mediation Platforms, Conflict Prediction &amp; Early Warning systems, Negotiation Support Systems, AII-Powered Communication Analysis Tools, Natural Language Processing(NLP) &amp; Machine Learning(ML).</a:t>
            </a:r>
          </a:p>
          <a:p>
            <a:pPr marL="857250" lvl="1" indent="-400050">
              <a:lnSpc>
                <a:spcPct val="100000"/>
              </a:lnSpc>
              <a:spcBef>
                <a:spcPts val="0"/>
              </a:spcBef>
              <a:buFont typeface="+mj-lt"/>
              <a:buAutoNum type="romanLcPeriod"/>
            </a:pPr>
            <a:r>
              <a:rPr lang="en-US" sz="1800" dirty="0"/>
              <a:t>Online Mediation Platforms:</a:t>
            </a:r>
          </a:p>
          <a:p>
            <a:pPr marL="1257300" lvl="2" indent="-342900">
              <a:lnSpc>
                <a:spcPct val="100000"/>
              </a:lnSpc>
              <a:spcBef>
                <a:spcPts val="0"/>
              </a:spcBef>
              <a:buFont typeface="+mj-lt"/>
              <a:buAutoNum type="romanLcPeriod"/>
            </a:pPr>
            <a:r>
              <a:rPr lang="en-US" sz="1800" dirty="0"/>
              <a:t>Are Resolve Dispute online &amp; </a:t>
            </a:r>
            <a:r>
              <a:rPr lang="en-US" sz="1800" dirty="0" err="1"/>
              <a:t>Modria</a:t>
            </a:r>
            <a:r>
              <a:rPr lang="en-US" sz="1800" dirty="0"/>
              <a:t>, TheMediator.AI, and Digital Dispute Resolution</a:t>
            </a:r>
          </a:p>
          <a:p>
            <a:pPr marL="1257300" lvl="2" indent="-342900">
              <a:lnSpc>
                <a:spcPct val="100000"/>
              </a:lnSpc>
              <a:spcBef>
                <a:spcPts val="0"/>
              </a:spcBef>
              <a:buFont typeface="+mj-lt"/>
              <a:buAutoNum type="romanLcPeriod"/>
            </a:pPr>
            <a:r>
              <a:rPr lang="en-US" sz="1800" dirty="0"/>
              <a:t>Used to settle conflicts between staff in workplaces, consumers, and business owners</a:t>
            </a:r>
            <a:br>
              <a:rPr lang="en-US" sz="1800" dirty="0"/>
            </a:br>
            <a:r>
              <a:rPr lang="en-US" sz="1800" dirty="0"/>
              <a:t>individuals in communities.</a:t>
            </a:r>
          </a:p>
          <a:p>
            <a:pPr marL="1257300" lvl="2" indent="-342900">
              <a:lnSpc>
                <a:spcPct val="100000"/>
              </a:lnSpc>
              <a:spcBef>
                <a:spcPts val="0"/>
              </a:spcBef>
              <a:buFont typeface="+mj-lt"/>
              <a:buAutoNum type="romanLcPeriod"/>
            </a:pPr>
            <a:r>
              <a:rPr lang="en-US" sz="1800" dirty="0"/>
              <a:t>Platforms are structured to provide interactive &amp; conducive environments for parties having </a:t>
            </a:r>
            <a:br>
              <a:rPr lang="en-US" sz="1800" dirty="0"/>
            </a:br>
            <a:r>
              <a:rPr lang="en-US" sz="1800" dirty="0"/>
              <a:t>conflicts to discuss freely and reach an agreeable decision without personal contact.</a:t>
            </a:r>
          </a:p>
          <a:p>
            <a:pPr marL="1257300" lvl="2" indent="-342900">
              <a:lnSpc>
                <a:spcPct val="100000"/>
              </a:lnSpc>
              <a:spcBef>
                <a:spcPts val="0"/>
              </a:spcBef>
              <a:buFont typeface="+mj-lt"/>
              <a:buAutoNum type="romanLcPeriod"/>
            </a:pPr>
            <a:r>
              <a:rPr lang="en-US" sz="1800" dirty="0"/>
              <a:t>AI then sends a summary of the parties’ presentations to the platform</a:t>
            </a:r>
          </a:p>
          <a:p>
            <a:pPr marL="1257300" lvl="2" indent="-342900">
              <a:lnSpc>
                <a:spcPct val="100000"/>
              </a:lnSpc>
              <a:spcBef>
                <a:spcPts val="0"/>
              </a:spcBef>
              <a:buFont typeface="+mj-lt"/>
              <a:buAutoNum type="romanLcPeriod"/>
            </a:pPr>
            <a:r>
              <a:rPr lang="en-US" sz="1800" dirty="0"/>
              <a:t>Messages help parties to resolve conflicts amicably</a:t>
            </a:r>
          </a:p>
          <a:p>
            <a:pPr marL="800100" lvl="1" indent="-342900">
              <a:lnSpc>
                <a:spcPct val="100000"/>
              </a:lnSpc>
              <a:spcBef>
                <a:spcPts val="0"/>
              </a:spcBef>
              <a:buFont typeface="+mj-lt"/>
              <a:buAutoNum type="romanLcPeriod"/>
            </a:pPr>
            <a:r>
              <a:rPr lang="en-US" sz="1800" dirty="0"/>
              <a:t>TheMediator.AI</a:t>
            </a:r>
          </a:p>
          <a:p>
            <a:pPr marL="1257300" lvl="2" indent="-342900">
              <a:lnSpc>
                <a:spcPct val="100000"/>
              </a:lnSpc>
              <a:spcBef>
                <a:spcPts val="0"/>
              </a:spcBef>
              <a:buFont typeface="+mj-lt"/>
              <a:buAutoNum type="romanLcPeriod"/>
            </a:pPr>
            <a:r>
              <a:rPr lang="en-US" sz="1800" dirty="0"/>
              <a:t>an innovative and groundbreaking tool which integrates the power of AI to promote effective </a:t>
            </a:r>
            <a:br>
              <a:rPr lang="en-US" sz="1800" dirty="0"/>
            </a:br>
            <a:r>
              <a:rPr lang="en-US" sz="1800" dirty="0"/>
              <a:t>dispute resolution(AI algorithms provide objective analysis of the dispute without human bias).</a:t>
            </a:r>
          </a:p>
          <a:p>
            <a:pPr marL="1257300" lvl="2" indent="-342900">
              <a:lnSpc>
                <a:spcPct val="100000"/>
              </a:lnSpc>
              <a:spcBef>
                <a:spcPts val="0"/>
              </a:spcBef>
              <a:buFont typeface="+mj-lt"/>
              <a:buAutoNum type="romanLcPeriod"/>
            </a:pPr>
            <a:r>
              <a:rPr lang="en-US" sz="1800" dirty="0"/>
              <a:t>Platform is secured, private and is unbiased.</a:t>
            </a:r>
          </a:p>
          <a:p>
            <a:pPr marL="1257300" lvl="2" indent="-342900">
              <a:lnSpc>
                <a:spcPct val="100000"/>
              </a:lnSpc>
              <a:spcBef>
                <a:spcPts val="0"/>
              </a:spcBef>
              <a:buFont typeface="+mj-lt"/>
              <a:buAutoNum type="romanLcPeriod"/>
            </a:pPr>
            <a:r>
              <a:rPr lang="en-US" sz="1800" dirty="0"/>
              <a:t>It is cost-effective, reduces the emotional and financial burdens associated with traditional methods</a:t>
            </a:r>
            <a:br>
              <a:rPr lang="en-US" sz="1800" dirty="0"/>
            </a:br>
            <a:r>
              <a:rPr lang="en-US" sz="1800" dirty="0"/>
              <a:t>of traditional dispute.</a:t>
            </a:r>
          </a:p>
          <a:p>
            <a:pPr marL="1257300" lvl="2" indent="-342900">
              <a:lnSpc>
                <a:spcPct val="100000"/>
              </a:lnSpc>
              <a:spcBef>
                <a:spcPts val="0"/>
              </a:spcBef>
              <a:buFont typeface="+mj-lt"/>
              <a:buAutoNum type="romanLcPeriod"/>
            </a:pPr>
            <a:r>
              <a:rPr lang="en-US" sz="1800" dirty="0"/>
              <a:t>Parties can engage tool anytime and anywhere in their comfort zone using their mobile device</a:t>
            </a:r>
          </a:p>
        </p:txBody>
      </p:sp>
      <p:cxnSp>
        <p:nvCxnSpPr>
          <p:cNvPr id="4" name="Straight Connector 3">
            <a:extLst>
              <a:ext uri="{FF2B5EF4-FFF2-40B4-BE49-F238E27FC236}">
                <a16:creationId xmlns:a16="http://schemas.microsoft.com/office/drawing/2014/main" id="{9921E569-395E-EEAA-6090-4F7B5B5BE9A2}"/>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C7DF15C5-4295-65C3-DEA2-64215CA52BCA}"/>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354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37112928-060D-5BB1-E8C6-9B5B439BEA81}"/>
              </a:ext>
            </a:extLst>
          </p:cNvPr>
          <p:cNvSpPr txBox="1">
            <a:spLocks/>
          </p:cNvSpPr>
          <p:nvPr/>
        </p:nvSpPr>
        <p:spPr>
          <a:xfrm>
            <a:off x="343582" y="1005811"/>
            <a:ext cx="10515600" cy="53086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buFont typeface="+mj-lt"/>
              <a:buAutoNum type="alphaLcPeriod"/>
            </a:pPr>
            <a:r>
              <a:rPr lang="en-US" sz="2000" dirty="0"/>
              <a:t>Process</a:t>
            </a:r>
          </a:p>
          <a:p>
            <a:pPr marL="800100" lvl="1" indent="-342900">
              <a:lnSpc>
                <a:spcPct val="100000"/>
              </a:lnSpc>
              <a:spcBef>
                <a:spcPts val="0"/>
              </a:spcBef>
              <a:buFont typeface="+mj-lt"/>
              <a:buAutoNum type="alphaLcPeriod"/>
            </a:pPr>
            <a:r>
              <a:rPr lang="en-US" sz="2000" dirty="0"/>
              <a:t>Partners invite the other partner through SMS after entering into the platform</a:t>
            </a:r>
          </a:p>
          <a:p>
            <a:pPr marL="800100" lvl="1" indent="-342900">
              <a:lnSpc>
                <a:spcPct val="100000"/>
              </a:lnSpc>
              <a:spcBef>
                <a:spcPts val="0"/>
              </a:spcBef>
              <a:buFont typeface="+mj-lt"/>
              <a:buAutoNum type="alphaLcPeriod"/>
            </a:pPr>
            <a:r>
              <a:rPr lang="en-US" sz="2000" dirty="0"/>
              <a:t>Both parties state their conflicting issues and AI provides summary.</a:t>
            </a:r>
          </a:p>
          <a:p>
            <a:pPr marL="800100" lvl="1" indent="-342900">
              <a:lnSpc>
                <a:spcPct val="100000"/>
              </a:lnSpc>
              <a:spcBef>
                <a:spcPts val="0"/>
              </a:spcBef>
              <a:buFont typeface="+mj-lt"/>
              <a:buAutoNum type="alphaLcPeriod"/>
            </a:pPr>
            <a:r>
              <a:rPr lang="en-US" sz="2000" dirty="0"/>
              <a:t>AI thereafter guides the discussions(identifying concerns, needs, emotions, perspectives of each party, goals, skills to be used) and assisting parties to achieve their goals of resolving the issues amicably</a:t>
            </a:r>
          </a:p>
        </p:txBody>
      </p:sp>
      <p:sp>
        <p:nvSpPr>
          <p:cNvPr id="2" name="Title 1">
            <a:extLst>
              <a:ext uri="{FF2B5EF4-FFF2-40B4-BE49-F238E27FC236}">
                <a16:creationId xmlns:a16="http://schemas.microsoft.com/office/drawing/2014/main" id="{F7227B53-F7B8-9A36-A392-97C9EAEDA5C2}"/>
              </a:ext>
            </a:extLst>
          </p:cNvPr>
          <p:cNvSpPr>
            <a:spLocks noGrp="1"/>
          </p:cNvSpPr>
          <p:nvPr>
            <p:ph type="title"/>
          </p:nvPr>
        </p:nvSpPr>
        <p:spPr>
          <a:xfrm>
            <a:off x="343582" y="391886"/>
            <a:ext cx="11191871" cy="520387"/>
          </a:xfrm>
        </p:spPr>
        <p:txBody>
          <a:bodyPr>
            <a:noAutofit/>
          </a:bodyPr>
          <a:lstStyle/>
          <a:p>
            <a:r>
              <a:rPr lang="en-US" sz="3600" b="1" dirty="0">
                <a:solidFill>
                  <a:schemeClr val="tx1">
                    <a:lumMod val="75000"/>
                    <a:lumOff val="25000"/>
                  </a:schemeClr>
                </a:solidFill>
                <a:latin typeface="Aptos Black" panose="020B0004020202020204" pitchFamily="34" charset="0"/>
              </a:rPr>
              <a:t>6. Artificial Intelligence(AI) &amp; Cont’d</a:t>
            </a:r>
          </a:p>
        </p:txBody>
      </p:sp>
    </p:spTree>
    <p:extLst>
      <p:ext uri="{BB962C8B-B14F-4D97-AF65-F5344CB8AC3E}">
        <p14:creationId xmlns:p14="http://schemas.microsoft.com/office/powerpoint/2010/main" val="3567831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54205-0AAC-2F76-69AB-70070415AA3D}"/>
              </a:ext>
            </a:extLst>
          </p:cNvPr>
          <p:cNvSpPr>
            <a:spLocks noGrp="1"/>
          </p:cNvSpPr>
          <p:nvPr>
            <p:ph type="title"/>
          </p:nvPr>
        </p:nvSpPr>
        <p:spPr>
          <a:xfrm>
            <a:off x="345830" y="382674"/>
            <a:ext cx="10874620" cy="512676"/>
          </a:xfrm>
        </p:spPr>
        <p:txBody>
          <a:bodyPr>
            <a:noAutofit/>
          </a:bodyPr>
          <a:lstStyle/>
          <a:p>
            <a:r>
              <a:rPr lang="en-US" sz="3600" b="1" dirty="0">
                <a:solidFill>
                  <a:schemeClr val="tx1">
                    <a:lumMod val="75000"/>
                    <a:lumOff val="25000"/>
                  </a:schemeClr>
                </a:solidFill>
                <a:latin typeface="Aptos Black" panose="020B0004020202020204" pitchFamily="34" charset="0"/>
              </a:rPr>
              <a:t>7. Community counselling &amp; Conflict Resolution</a:t>
            </a:r>
          </a:p>
        </p:txBody>
      </p:sp>
      <p:cxnSp>
        <p:nvCxnSpPr>
          <p:cNvPr id="4" name="Straight Connector 3">
            <a:extLst>
              <a:ext uri="{FF2B5EF4-FFF2-40B4-BE49-F238E27FC236}">
                <a16:creationId xmlns:a16="http://schemas.microsoft.com/office/drawing/2014/main" id="{96C82B13-18D6-0105-C163-0E240DDDF6C0}"/>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34A8F28F-D693-E58E-1D02-E83B20676CA4}"/>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CC9745A-5C31-80E8-ABDC-F2F1590D4CEF}"/>
              </a:ext>
            </a:extLst>
          </p:cNvPr>
          <p:cNvSpPr txBox="1"/>
          <p:nvPr/>
        </p:nvSpPr>
        <p:spPr>
          <a:xfrm>
            <a:off x="345829" y="1028343"/>
            <a:ext cx="11522321" cy="4801314"/>
          </a:xfrm>
          <a:prstGeom prst="rect">
            <a:avLst/>
          </a:prstGeom>
          <a:noFill/>
        </p:spPr>
        <p:txBody>
          <a:bodyPr wrap="square">
            <a:spAutoFit/>
          </a:bodyPr>
          <a:lstStyle/>
          <a:p>
            <a:pPr marL="342900" indent="-342900">
              <a:buFont typeface="+mj-lt"/>
              <a:buAutoNum type="alphaLcPeriod"/>
            </a:pPr>
            <a:r>
              <a:rPr lang="en-US" sz="1800" dirty="0"/>
              <a:t>Resolving conflicts among individuals and the different groups in the community</a:t>
            </a:r>
          </a:p>
          <a:p>
            <a:pPr marL="342900" indent="-342900">
              <a:buFont typeface="+mj-lt"/>
              <a:buAutoNum type="alphaLcPeriod"/>
            </a:pPr>
            <a:r>
              <a:rPr lang="en-US" sz="1800" dirty="0"/>
              <a:t>Traditional courts(different fora for the different age groups, town hall)</a:t>
            </a:r>
          </a:p>
          <a:p>
            <a:pPr marL="342900" indent="-342900">
              <a:buFont typeface="+mj-lt"/>
              <a:buAutoNum type="alphaLcPeriod"/>
            </a:pPr>
            <a:r>
              <a:rPr lang="en-US" dirty="0"/>
              <a:t>D</a:t>
            </a:r>
            <a:r>
              <a:rPr lang="en-US" sz="1800" dirty="0"/>
              <a:t>isputes may be land, family issues, rivalry among youths, embezzlement of community money, domestic animals, misunderstanding of one’s contributions.</a:t>
            </a:r>
          </a:p>
          <a:p>
            <a:endParaRPr lang="en-US" dirty="0"/>
          </a:p>
          <a:p>
            <a:pPr marL="342900" indent="-342900">
              <a:buFont typeface="+mj-lt"/>
              <a:buAutoNum type="arabicPeriod"/>
            </a:pPr>
            <a:r>
              <a:rPr lang="en-US" dirty="0"/>
              <a:t>The methods used generally are public deliberation and dialogue, active listening.</a:t>
            </a:r>
          </a:p>
          <a:p>
            <a:pPr marL="800100" lvl="1" indent="-342900">
              <a:buFont typeface="Arial" panose="020B0604020202020204" pitchFamily="34" charset="0"/>
              <a:buChar char="•"/>
            </a:pPr>
            <a:r>
              <a:rPr lang="en-US" dirty="0"/>
              <a:t>Presentation of issues by parties</a:t>
            </a:r>
          </a:p>
          <a:p>
            <a:pPr marL="800100" lvl="1" indent="-342900">
              <a:buFont typeface="Arial" panose="020B0604020202020204" pitchFamily="34" charset="0"/>
              <a:buChar char="•"/>
            </a:pPr>
            <a:r>
              <a:rPr lang="en-US" dirty="0"/>
              <a:t>Mediators examine presentations by both parties looking beyond the narratives</a:t>
            </a:r>
          </a:p>
          <a:p>
            <a:pPr marL="800100" lvl="1" indent="-342900">
              <a:buFont typeface="Arial" panose="020B0604020202020204" pitchFamily="34" charset="0"/>
              <a:buChar char="•"/>
            </a:pPr>
            <a:r>
              <a:rPr lang="en-US" dirty="0"/>
              <a:t>Identifying communication styles that escalate conflicts and reduce conflicts</a:t>
            </a:r>
          </a:p>
          <a:p>
            <a:pPr marL="800100" lvl="1" indent="-342900">
              <a:buFont typeface="Arial" panose="020B0604020202020204" pitchFamily="34" charset="0"/>
              <a:buChar char="•"/>
            </a:pPr>
            <a:r>
              <a:rPr lang="en-US" dirty="0"/>
              <a:t>Encouraging parties to adopt words that are soothing and reducing conflicts</a:t>
            </a:r>
          </a:p>
          <a:p>
            <a:pPr marL="800100" lvl="1" indent="-342900">
              <a:buFont typeface="Arial" panose="020B0604020202020204" pitchFamily="34" charset="0"/>
              <a:buChar char="•"/>
            </a:pPr>
            <a:r>
              <a:rPr lang="en-US" dirty="0"/>
              <a:t>Encourage parties to take time off to reflect on the narratives of their partners for better understanding.</a:t>
            </a:r>
          </a:p>
          <a:p>
            <a:pPr marL="800100" lvl="1" indent="-342900">
              <a:buFont typeface="Arial" panose="020B0604020202020204" pitchFamily="34" charset="0"/>
              <a:buChar char="•"/>
            </a:pPr>
            <a:r>
              <a:rPr lang="en-US" dirty="0"/>
              <a:t>Encourage partners to engage in active listening, avoiding people who perpetuate conflicts and not attacking partners.</a:t>
            </a:r>
          </a:p>
          <a:p>
            <a:pPr marL="800100" lvl="1" indent="-342900">
              <a:buFont typeface="Arial" panose="020B0604020202020204" pitchFamily="34" charset="0"/>
              <a:buChar char="•"/>
            </a:pPr>
            <a:r>
              <a:rPr lang="en-US" dirty="0"/>
              <a:t>Mediators guide the discussions and assist parties to reach an agreeable decision using various skills as indicated above.</a:t>
            </a:r>
          </a:p>
          <a:p>
            <a:endParaRPr lang="en-US" dirty="0"/>
          </a:p>
          <a:p>
            <a:pPr marL="342900" indent="-342900">
              <a:buFont typeface="+mj-lt"/>
              <a:buAutoNum type="alphaLcPeriod"/>
            </a:pPr>
            <a:endParaRPr lang="en-GB" dirty="0"/>
          </a:p>
        </p:txBody>
      </p:sp>
    </p:spTree>
    <p:extLst>
      <p:ext uri="{BB962C8B-B14F-4D97-AF65-F5344CB8AC3E}">
        <p14:creationId xmlns:p14="http://schemas.microsoft.com/office/powerpoint/2010/main" val="2255497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3DE8D-70A9-8065-9E18-F61882BB0CD5}"/>
              </a:ext>
            </a:extLst>
          </p:cNvPr>
          <p:cNvSpPr>
            <a:spLocks noGrp="1"/>
          </p:cNvSpPr>
          <p:nvPr>
            <p:ph type="title"/>
          </p:nvPr>
        </p:nvSpPr>
        <p:spPr>
          <a:xfrm>
            <a:off x="391887" y="391886"/>
            <a:ext cx="10515600" cy="474889"/>
          </a:xfrm>
        </p:spPr>
        <p:txBody>
          <a:bodyPr vert="horz" lIns="91440" tIns="45720" rIns="91440" bIns="45720" rtlCol="0" anchor="ctr">
            <a:noAutofit/>
          </a:bodyPr>
          <a:lstStyle/>
          <a:p>
            <a:r>
              <a:rPr lang="en-US" sz="3600" b="1" dirty="0">
                <a:solidFill>
                  <a:schemeClr val="tx1">
                    <a:lumMod val="75000"/>
                    <a:lumOff val="25000"/>
                  </a:schemeClr>
                </a:solidFill>
                <a:latin typeface="Aptos Black" panose="020B0004020202020204" pitchFamily="34" charset="0"/>
              </a:rPr>
              <a:t>Conclusion</a:t>
            </a:r>
          </a:p>
        </p:txBody>
      </p:sp>
      <p:sp>
        <p:nvSpPr>
          <p:cNvPr id="3" name="Content Placeholder 2">
            <a:extLst>
              <a:ext uri="{FF2B5EF4-FFF2-40B4-BE49-F238E27FC236}">
                <a16:creationId xmlns:a16="http://schemas.microsoft.com/office/drawing/2014/main" id="{FC335559-477B-F8B5-F54D-BA8B725F3FD8}"/>
              </a:ext>
            </a:extLst>
          </p:cNvPr>
          <p:cNvSpPr>
            <a:spLocks noGrp="1"/>
          </p:cNvSpPr>
          <p:nvPr>
            <p:ph idx="1"/>
          </p:nvPr>
        </p:nvSpPr>
        <p:spPr>
          <a:xfrm>
            <a:off x="3638550" y="4438649"/>
            <a:ext cx="10515600" cy="2195513"/>
          </a:xfrm>
        </p:spPr>
        <p:txBody>
          <a:bodyPr/>
          <a:lstStyle/>
          <a:p>
            <a:pPr marL="0" indent="0">
              <a:buNone/>
            </a:pPr>
            <a:r>
              <a:rPr lang="en-US" i="1" dirty="0">
                <a:solidFill>
                  <a:srgbClr val="C00000"/>
                </a:solidFill>
              </a:rPr>
              <a:t>THANK YOU FOR LISTENING</a:t>
            </a:r>
          </a:p>
        </p:txBody>
      </p:sp>
      <p:cxnSp>
        <p:nvCxnSpPr>
          <p:cNvPr id="4" name="Straight Connector 3">
            <a:extLst>
              <a:ext uri="{FF2B5EF4-FFF2-40B4-BE49-F238E27FC236}">
                <a16:creationId xmlns:a16="http://schemas.microsoft.com/office/drawing/2014/main" id="{AEB849D2-FD38-A159-4822-C96FE37C3368}"/>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1B76BC8-07CE-1541-345C-9E7B407CD173}"/>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C316FE50-B1AD-2DD9-A793-32F0BE1F85DB}"/>
              </a:ext>
            </a:extLst>
          </p:cNvPr>
          <p:cNvSpPr txBox="1"/>
          <p:nvPr/>
        </p:nvSpPr>
        <p:spPr>
          <a:xfrm>
            <a:off x="345830" y="886873"/>
            <a:ext cx="11436593" cy="2585323"/>
          </a:xfrm>
          <a:prstGeom prst="rect">
            <a:avLst/>
          </a:prstGeom>
          <a:noFill/>
        </p:spPr>
        <p:txBody>
          <a:bodyPr wrap="square" rtlCol="0">
            <a:spAutoFit/>
          </a:bodyPr>
          <a:lstStyle/>
          <a:p>
            <a:r>
              <a:rPr lang="en-US" dirty="0"/>
              <a:t> In  this presentation, it has been pointed out that conflicts are natural and inevitable among individuals </a:t>
            </a:r>
            <a:br>
              <a:rPr lang="en-US" dirty="0"/>
            </a:br>
            <a:r>
              <a:rPr lang="en-US" dirty="0"/>
              <a:t>in different settings in the world, regardless of location and status. </a:t>
            </a:r>
          </a:p>
          <a:p>
            <a:r>
              <a:rPr lang="en-US" dirty="0"/>
              <a:t>However, conflicts should be resolved early to promote healthy and deep connection relationships among family, community members and colleagues. </a:t>
            </a:r>
            <a:r>
              <a:rPr lang="en-US" dirty="0">
                <a:solidFill>
                  <a:schemeClr val="tx2"/>
                </a:solidFill>
              </a:rPr>
              <a:t>Many strategies that Counsellors/Therapists can employ to assist those with conflicts to resolve them were identified. </a:t>
            </a:r>
            <a:r>
              <a:rPr lang="en-US" dirty="0"/>
              <a:t>Individuals can avoid conflicts if they engage in effective communication styles and respect for one another.</a:t>
            </a:r>
          </a:p>
          <a:p>
            <a:br>
              <a:rPr lang="en-US" dirty="0"/>
            </a:br>
            <a:r>
              <a:rPr lang="en-US" dirty="0">
                <a:solidFill>
                  <a:schemeClr val="tx2">
                    <a:lumMod val="50000"/>
                    <a:lumOff val="50000"/>
                  </a:schemeClr>
                </a:solidFill>
              </a:rPr>
              <a:t>Go </a:t>
            </a:r>
            <a:r>
              <a:rPr lang="en-US" i="1" dirty="0">
                <a:solidFill>
                  <a:schemeClr val="tx2">
                    <a:lumMod val="50000"/>
                    <a:lumOff val="50000"/>
                  </a:schemeClr>
                </a:solidFill>
              </a:rPr>
              <a:t>home from this wonderful conference with the mind to live in peace in your home, workplace, church, communities and society in general to make this impactful in our lives and society.</a:t>
            </a:r>
            <a:endParaRPr lang="en-GB" dirty="0"/>
          </a:p>
        </p:txBody>
      </p:sp>
    </p:spTree>
    <p:extLst>
      <p:ext uri="{BB962C8B-B14F-4D97-AF65-F5344CB8AC3E}">
        <p14:creationId xmlns:p14="http://schemas.microsoft.com/office/powerpoint/2010/main" val="4033284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32208-4FD9-F2F3-8205-21FE8B830F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04D5B7-A392-5F30-3F37-D68CBC4AC14C}"/>
              </a:ext>
            </a:extLst>
          </p:cNvPr>
          <p:cNvSpPr>
            <a:spLocks noGrp="1"/>
          </p:cNvSpPr>
          <p:nvPr>
            <p:ph type="title"/>
          </p:nvPr>
        </p:nvSpPr>
        <p:spPr>
          <a:xfrm>
            <a:off x="3150995" y="856622"/>
            <a:ext cx="5890009" cy="5144756"/>
          </a:xfrm>
        </p:spPr>
        <p:txBody>
          <a:bodyPr>
            <a:noAutofit/>
          </a:bodyPr>
          <a:lstStyle/>
          <a:p>
            <a:r>
              <a:rPr lang="en-US" sz="16600" b="1" dirty="0"/>
              <a:t>Q &amp; A</a:t>
            </a:r>
            <a:endParaRPr lang="en-US" sz="16600" dirty="0"/>
          </a:p>
        </p:txBody>
      </p:sp>
      <p:cxnSp>
        <p:nvCxnSpPr>
          <p:cNvPr id="6" name="Straight Connector 5">
            <a:extLst>
              <a:ext uri="{FF2B5EF4-FFF2-40B4-BE49-F238E27FC236}">
                <a16:creationId xmlns:a16="http://schemas.microsoft.com/office/drawing/2014/main" id="{3D93B330-DB29-5492-0EAF-C3539F2D171B}"/>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6568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D5A7C4E-8BCA-837F-1C40-CE9A83381283}"/>
              </a:ext>
            </a:extLst>
          </p:cNvPr>
          <p:cNvSpPr txBox="1"/>
          <p:nvPr/>
        </p:nvSpPr>
        <p:spPr>
          <a:xfrm>
            <a:off x="345830" y="1117658"/>
            <a:ext cx="9370926"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0000"/>
                </a:solidFill>
                <a:latin typeface="Aptos Display" panose="020B0004020202020204" pitchFamily="34" charset="0"/>
              </a:rPr>
              <a:t>Opening Remarks and Protocols</a:t>
            </a:r>
          </a:p>
          <a:p>
            <a:pPr marL="342900" indent="-342900">
              <a:buFont typeface="Arial" panose="020B0604020202020204" pitchFamily="34" charset="0"/>
              <a:buChar char="•"/>
            </a:pPr>
            <a:r>
              <a:rPr lang="en-US" sz="2400" dirty="0">
                <a:solidFill>
                  <a:srgbClr val="000000"/>
                </a:solidFill>
                <a:latin typeface="Aptos Display" panose="020B0004020202020204" pitchFamily="34" charset="0"/>
              </a:rPr>
              <a:t>Acknowledgements </a:t>
            </a:r>
          </a:p>
          <a:p>
            <a:pPr marL="800100" lvl="1" indent="-342900">
              <a:buFont typeface="Arial" panose="020B0604020202020204" pitchFamily="34" charset="0"/>
              <a:buChar char="•"/>
            </a:pPr>
            <a:r>
              <a:rPr lang="en-US" sz="2400" dirty="0">
                <a:solidFill>
                  <a:srgbClr val="000000"/>
                </a:solidFill>
                <a:latin typeface="Aptos Display" panose="020B0004020202020204" pitchFamily="34" charset="0"/>
              </a:rPr>
              <a:t>President, </a:t>
            </a:r>
          </a:p>
          <a:p>
            <a:pPr marL="800100" lvl="1" indent="-342900">
              <a:buFont typeface="Arial" panose="020B0604020202020204" pitchFamily="34" charset="0"/>
              <a:buChar char="•"/>
            </a:pPr>
            <a:r>
              <a:rPr lang="en-US" sz="2400" dirty="0">
                <a:solidFill>
                  <a:srgbClr val="000000"/>
                </a:solidFill>
                <a:latin typeface="Aptos Display" panose="020B0004020202020204" pitchFamily="34" charset="0"/>
              </a:rPr>
              <a:t>Executive Committee and </a:t>
            </a:r>
          </a:p>
          <a:p>
            <a:pPr marL="800100" lvl="1" indent="-342900">
              <a:buFont typeface="Arial" panose="020B0604020202020204" pitchFamily="34" charset="0"/>
              <a:buChar char="•"/>
            </a:pPr>
            <a:r>
              <a:rPr lang="en-US" sz="2400" dirty="0">
                <a:solidFill>
                  <a:srgbClr val="000000"/>
                </a:solidFill>
                <a:latin typeface="Aptos Display" panose="020B0004020202020204" pitchFamily="34" charset="0"/>
              </a:rPr>
              <a:t>Members of APROCON</a:t>
            </a:r>
          </a:p>
        </p:txBody>
      </p:sp>
      <p:sp>
        <p:nvSpPr>
          <p:cNvPr id="11" name="Title 10">
            <a:extLst>
              <a:ext uri="{FF2B5EF4-FFF2-40B4-BE49-F238E27FC236}">
                <a16:creationId xmlns:a16="http://schemas.microsoft.com/office/drawing/2014/main" id="{7D01B720-3E84-FD67-2A46-98CBFED0123D}"/>
              </a:ext>
            </a:extLst>
          </p:cNvPr>
          <p:cNvSpPr>
            <a:spLocks noGrp="1"/>
          </p:cNvSpPr>
          <p:nvPr>
            <p:ph type="title"/>
          </p:nvPr>
        </p:nvSpPr>
        <p:spPr>
          <a:xfrm>
            <a:off x="345830" y="361741"/>
            <a:ext cx="10515600" cy="725771"/>
          </a:xfrm>
        </p:spPr>
        <p:txBody>
          <a:bodyPr>
            <a:normAutofit/>
          </a:bodyPr>
          <a:lstStyle/>
          <a:p>
            <a:r>
              <a:rPr lang="en-US" sz="3600" b="1" dirty="0">
                <a:solidFill>
                  <a:schemeClr val="tx1">
                    <a:lumMod val="75000"/>
                    <a:lumOff val="25000"/>
                  </a:schemeClr>
                </a:solidFill>
                <a:latin typeface="Aptos Black" panose="020B0004020202020204" pitchFamily="34" charset="0"/>
              </a:rPr>
              <a:t>Introduction</a:t>
            </a:r>
            <a:endParaRPr lang="en-GB" sz="3600" dirty="0"/>
          </a:p>
        </p:txBody>
      </p:sp>
      <p:cxnSp>
        <p:nvCxnSpPr>
          <p:cNvPr id="14" name="Straight Connector 13">
            <a:extLst>
              <a:ext uri="{FF2B5EF4-FFF2-40B4-BE49-F238E27FC236}">
                <a16:creationId xmlns:a16="http://schemas.microsoft.com/office/drawing/2014/main" id="{5192591F-4D40-8BF2-6844-B6F8C761F131}"/>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0365110-DC98-2C6B-72CA-58FA9EB4EAA7}"/>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1023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16AEC-0DF1-2BE5-652B-0CCD77CF1A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751512-F2F7-0BDF-0E8A-67FB30395874}"/>
              </a:ext>
            </a:extLst>
          </p:cNvPr>
          <p:cNvSpPr>
            <a:spLocks noGrp="1"/>
          </p:cNvSpPr>
          <p:nvPr>
            <p:ph type="title"/>
          </p:nvPr>
        </p:nvSpPr>
        <p:spPr>
          <a:xfrm>
            <a:off x="435381" y="198258"/>
            <a:ext cx="10515600" cy="806577"/>
          </a:xfrm>
        </p:spPr>
        <p:txBody>
          <a:bodyPr vert="horz" lIns="91440" tIns="45720" rIns="91440" bIns="45720" rtlCol="0" anchor="ctr">
            <a:normAutofit/>
          </a:bodyPr>
          <a:lstStyle/>
          <a:p>
            <a:r>
              <a:rPr lang="en-US" sz="3600" b="1" dirty="0">
                <a:solidFill>
                  <a:schemeClr val="tx1">
                    <a:lumMod val="75000"/>
                    <a:lumOff val="25000"/>
                  </a:schemeClr>
                </a:solidFill>
                <a:latin typeface="Aptos Black" panose="020B0004020202020204" pitchFamily="34" charset="0"/>
              </a:rPr>
              <a:t>Introduction -</a:t>
            </a:r>
          </a:p>
        </p:txBody>
      </p:sp>
      <p:sp>
        <p:nvSpPr>
          <p:cNvPr id="3" name="Content Placeholder 2">
            <a:extLst>
              <a:ext uri="{FF2B5EF4-FFF2-40B4-BE49-F238E27FC236}">
                <a16:creationId xmlns:a16="http://schemas.microsoft.com/office/drawing/2014/main" id="{99AF8446-DEFC-9819-E397-34DE74A0960A}"/>
              </a:ext>
            </a:extLst>
          </p:cNvPr>
          <p:cNvSpPr>
            <a:spLocks noGrp="1"/>
          </p:cNvSpPr>
          <p:nvPr>
            <p:ph idx="1"/>
          </p:nvPr>
        </p:nvSpPr>
        <p:spPr>
          <a:xfrm>
            <a:off x="435381" y="1004835"/>
            <a:ext cx="10515600" cy="3908809"/>
          </a:xfrm>
        </p:spPr>
        <p:txBody>
          <a:bodyPr>
            <a:normAutofit/>
          </a:bodyPr>
          <a:lstStyle/>
          <a:p>
            <a:pPr marL="514350" indent="-514350">
              <a:buFont typeface="+mj-lt"/>
              <a:buAutoNum type="alphaLcParenR"/>
            </a:pPr>
            <a:r>
              <a:rPr lang="en-US" sz="1800" dirty="0"/>
              <a:t>Conflict ; Definition - an inevitable, natural part and spices of life for all human beings.</a:t>
            </a:r>
          </a:p>
          <a:p>
            <a:pPr marL="514350" indent="-514350">
              <a:buFont typeface="+mj-lt"/>
              <a:buAutoNum type="alphaLcParenR"/>
            </a:pPr>
            <a:r>
              <a:rPr lang="en-US" sz="1800" dirty="0"/>
              <a:t>Early resolution results in a positive healthy relationship in any environment, various human </a:t>
            </a:r>
            <a:r>
              <a:rPr lang="en-US" sz="1800" dirty="0" err="1"/>
              <a:t>endeavours</a:t>
            </a:r>
            <a:r>
              <a:rPr lang="en-US" sz="1800" dirty="0"/>
              <a:t>.</a:t>
            </a:r>
          </a:p>
          <a:p>
            <a:pPr marL="514350" indent="-514350">
              <a:buFont typeface="+mj-lt"/>
              <a:buAutoNum type="alphaLcParenR"/>
            </a:pPr>
            <a:r>
              <a:rPr lang="en-US" sz="1800" dirty="0"/>
              <a:t>Should be seen as a process of restoring relationships effectively if partners engaged in appropriate communication, which results in clarity of each other’s feelings and impacting positively on their mental health.</a:t>
            </a:r>
          </a:p>
          <a:p>
            <a:pPr marL="514350" indent="-514350">
              <a:buFont typeface="+mj-lt"/>
              <a:buAutoNum type="alphaLcParenR"/>
            </a:pPr>
            <a:r>
              <a:rPr lang="en-US" sz="1800" dirty="0"/>
              <a:t>If not properly resolved, it results in negative productivity, and poor mental health.</a:t>
            </a:r>
            <a:endParaRPr lang="en-US" sz="1800" b="1" dirty="0"/>
          </a:p>
        </p:txBody>
      </p:sp>
      <p:cxnSp>
        <p:nvCxnSpPr>
          <p:cNvPr id="6" name="Straight Connector 5">
            <a:extLst>
              <a:ext uri="{FF2B5EF4-FFF2-40B4-BE49-F238E27FC236}">
                <a16:creationId xmlns:a16="http://schemas.microsoft.com/office/drawing/2014/main" id="{326FE1B6-75F0-880E-1211-BA6F1A7CE9D4}"/>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BB9E741E-44CC-76A5-5830-E9B9D34F4F6D}"/>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7924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F682C-114C-330E-56EF-3FA1FA75AD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E37F57-BB25-C9F1-2E78-19063DDFEFB9}"/>
              </a:ext>
            </a:extLst>
          </p:cNvPr>
          <p:cNvSpPr>
            <a:spLocks noGrp="1"/>
          </p:cNvSpPr>
          <p:nvPr>
            <p:ph type="title"/>
          </p:nvPr>
        </p:nvSpPr>
        <p:spPr>
          <a:xfrm>
            <a:off x="345830" y="371787"/>
            <a:ext cx="10515600" cy="578827"/>
          </a:xfrm>
        </p:spPr>
        <p:txBody>
          <a:bodyPr vert="horz" lIns="91440" tIns="45720" rIns="91440" bIns="45720" rtlCol="0" anchor="ctr">
            <a:noAutofit/>
          </a:bodyPr>
          <a:lstStyle/>
          <a:p>
            <a:r>
              <a:rPr lang="en-US" sz="3600" b="1" dirty="0">
                <a:solidFill>
                  <a:schemeClr val="tx1">
                    <a:lumMod val="75000"/>
                    <a:lumOff val="25000"/>
                  </a:schemeClr>
                </a:solidFill>
                <a:latin typeface="Aptos Black" panose="020B0004020202020204" pitchFamily="34" charset="0"/>
              </a:rPr>
              <a:t>Introduction -  Cont’d</a:t>
            </a:r>
          </a:p>
        </p:txBody>
      </p:sp>
      <p:sp>
        <p:nvSpPr>
          <p:cNvPr id="3" name="Content Placeholder 2">
            <a:extLst>
              <a:ext uri="{FF2B5EF4-FFF2-40B4-BE49-F238E27FC236}">
                <a16:creationId xmlns:a16="http://schemas.microsoft.com/office/drawing/2014/main" id="{F1AEE86B-EAEE-E038-8E25-48F3A8D39877}"/>
              </a:ext>
            </a:extLst>
          </p:cNvPr>
          <p:cNvSpPr>
            <a:spLocks noGrp="1"/>
          </p:cNvSpPr>
          <p:nvPr>
            <p:ph idx="1"/>
          </p:nvPr>
        </p:nvSpPr>
        <p:spPr>
          <a:xfrm>
            <a:off x="435381" y="1055077"/>
            <a:ext cx="10688144" cy="1979524"/>
          </a:xfrm>
        </p:spPr>
        <p:txBody>
          <a:bodyPr>
            <a:noAutofit/>
          </a:bodyPr>
          <a:lstStyle/>
          <a:p>
            <a:pPr marL="0" indent="0">
              <a:buNone/>
            </a:pPr>
            <a:r>
              <a:rPr lang="en-US" sz="2000" dirty="0"/>
              <a:t>Our Association’s choice of the “Counselling and Conflict Resolution” with the 7 sub-themes is very apt, especially in this era. My task in this paper is to explore different innovative approaches and technologies in counselling dispute resolution, taking into consideration the 7 sub-themes. </a:t>
            </a:r>
          </a:p>
          <a:p>
            <a:pPr marL="0" indent="0">
              <a:buNone/>
            </a:pPr>
            <a:r>
              <a:rPr lang="en-US" sz="2000" dirty="0"/>
              <a:t>This presentation explores the relationship of counselling, conflict resolution and technologies, emphasizing the role of innovative strategies/approaches for effective conflict resolution in varied environments: schools, workplaces, families, society, and the world at large. This discussion will therefore be on:</a:t>
            </a:r>
          </a:p>
          <a:p>
            <a:pPr marL="514350" indent="-514350">
              <a:buFont typeface="+mj-lt"/>
              <a:buAutoNum type="alphaUcPeriod"/>
            </a:pPr>
            <a:endParaRPr lang="en-US" sz="2000" b="1" dirty="0"/>
          </a:p>
        </p:txBody>
      </p:sp>
      <p:sp>
        <p:nvSpPr>
          <p:cNvPr id="5" name="TextBox 4">
            <a:extLst>
              <a:ext uri="{FF2B5EF4-FFF2-40B4-BE49-F238E27FC236}">
                <a16:creationId xmlns:a16="http://schemas.microsoft.com/office/drawing/2014/main" id="{30253622-9D2A-ABFE-6A5C-05AC7F693BBB}"/>
              </a:ext>
            </a:extLst>
          </p:cNvPr>
          <p:cNvSpPr txBox="1"/>
          <p:nvPr/>
        </p:nvSpPr>
        <p:spPr>
          <a:xfrm>
            <a:off x="602901" y="3279155"/>
            <a:ext cx="9756950" cy="2523768"/>
          </a:xfrm>
          <a:prstGeom prst="rect">
            <a:avLst/>
          </a:prstGeom>
          <a:noFill/>
        </p:spPr>
        <p:txBody>
          <a:bodyPr wrap="square" rtlCol="0">
            <a:spAutoFit/>
          </a:bodyPr>
          <a:lstStyle/>
          <a:p>
            <a:pPr marL="342900" indent="-342900">
              <a:buFont typeface="+mj-lt"/>
              <a:buAutoNum type="arabicPeriod"/>
            </a:pPr>
            <a:r>
              <a:rPr lang="en-US" sz="2000" dirty="0"/>
              <a:t>The strategies/approaches and technologies for conflict resolution.</a:t>
            </a:r>
          </a:p>
          <a:p>
            <a:pPr marL="342900" indent="-342900">
              <a:buFont typeface="+mj-lt"/>
              <a:buAutoNum type="arabicPeriod"/>
            </a:pPr>
            <a:r>
              <a:rPr lang="en-US" sz="2000" dirty="0"/>
              <a:t>Alternative dispute mediation and counselling</a:t>
            </a:r>
          </a:p>
          <a:p>
            <a:pPr marL="342900" indent="-342900">
              <a:buFont typeface="+mj-lt"/>
              <a:buAutoNum type="arabicPeriod"/>
            </a:pPr>
            <a:r>
              <a:rPr lang="en-US" sz="2000" dirty="0"/>
              <a:t>Dispute resolution in relationships</a:t>
            </a:r>
          </a:p>
          <a:p>
            <a:pPr marL="342900" indent="-342900">
              <a:buFont typeface="+mj-lt"/>
              <a:buAutoNum type="arabicPeriod"/>
            </a:pPr>
            <a:r>
              <a:rPr lang="en-US" sz="2000" dirty="0"/>
              <a:t>Negotiation skills and conflict resolution</a:t>
            </a:r>
          </a:p>
          <a:p>
            <a:pPr marL="342900" indent="-342900">
              <a:buFont typeface="+mj-lt"/>
              <a:buAutoNum type="arabicPeriod"/>
            </a:pPr>
            <a:r>
              <a:rPr lang="en-US" sz="2000" dirty="0"/>
              <a:t>Emotional Intelligence and Conflict Resolution</a:t>
            </a:r>
          </a:p>
          <a:p>
            <a:pPr marL="342900" indent="-342900">
              <a:buFont typeface="+mj-lt"/>
              <a:buAutoNum type="arabicPeriod"/>
            </a:pPr>
            <a:r>
              <a:rPr lang="en-US" sz="2000" dirty="0"/>
              <a:t>Artificial Intelligence and Conflict Resolution</a:t>
            </a:r>
          </a:p>
          <a:p>
            <a:pPr marL="342900" indent="-342900">
              <a:buFont typeface="+mj-lt"/>
              <a:buAutoNum type="arabicPeriod"/>
            </a:pPr>
            <a:r>
              <a:rPr lang="en-US" sz="2000" dirty="0"/>
              <a:t>Community Counselling and Conflict Resolution </a:t>
            </a:r>
          </a:p>
          <a:p>
            <a:endParaRPr lang="en-GB" dirty="0"/>
          </a:p>
        </p:txBody>
      </p:sp>
      <p:cxnSp>
        <p:nvCxnSpPr>
          <p:cNvPr id="6" name="Straight Connector 5">
            <a:extLst>
              <a:ext uri="{FF2B5EF4-FFF2-40B4-BE49-F238E27FC236}">
                <a16:creationId xmlns:a16="http://schemas.microsoft.com/office/drawing/2014/main" id="{CA87A94C-CED8-C894-EC8C-57A70974A2EF}"/>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A33B2E21-481A-609B-5068-6B8F81D7D670}"/>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5252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E1721-EC45-D51F-ED79-8F938A96F4A4}"/>
              </a:ext>
            </a:extLst>
          </p:cNvPr>
          <p:cNvSpPr>
            <a:spLocks noGrp="1"/>
          </p:cNvSpPr>
          <p:nvPr>
            <p:ph type="title"/>
          </p:nvPr>
        </p:nvSpPr>
        <p:spPr>
          <a:xfrm>
            <a:off x="345830" y="371787"/>
            <a:ext cx="10515600" cy="592301"/>
          </a:xfrm>
        </p:spPr>
        <p:txBody>
          <a:bodyPr vert="horz" lIns="91440" tIns="45720" rIns="91440" bIns="45720" rtlCol="0" anchor="ctr">
            <a:noAutofit/>
          </a:bodyPr>
          <a:lstStyle/>
          <a:p>
            <a:r>
              <a:rPr lang="en-US" sz="3200" b="1" dirty="0">
                <a:solidFill>
                  <a:schemeClr val="tx1">
                    <a:lumMod val="75000"/>
                    <a:lumOff val="25000"/>
                  </a:schemeClr>
                </a:solidFill>
                <a:latin typeface="Aptos Black" panose="020B0004020202020204" pitchFamily="34" charset="0"/>
              </a:rPr>
              <a:t>1. Strategies/Approaches</a:t>
            </a:r>
          </a:p>
        </p:txBody>
      </p:sp>
      <p:sp>
        <p:nvSpPr>
          <p:cNvPr id="3" name="Content Placeholder 2">
            <a:extLst>
              <a:ext uri="{FF2B5EF4-FFF2-40B4-BE49-F238E27FC236}">
                <a16:creationId xmlns:a16="http://schemas.microsoft.com/office/drawing/2014/main" id="{279E516C-85E3-812B-57E8-1CE668FD48F9}"/>
              </a:ext>
            </a:extLst>
          </p:cNvPr>
          <p:cNvSpPr>
            <a:spLocks noGrp="1"/>
          </p:cNvSpPr>
          <p:nvPr>
            <p:ph idx="1"/>
          </p:nvPr>
        </p:nvSpPr>
        <p:spPr>
          <a:xfrm>
            <a:off x="391887" y="1335875"/>
            <a:ext cx="5324160" cy="4351338"/>
          </a:xfrm>
        </p:spPr>
        <p:txBody>
          <a:bodyPr>
            <a:normAutofit/>
          </a:bodyPr>
          <a:lstStyle/>
          <a:p>
            <a:pPr algn="just"/>
            <a:r>
              <a:rPr lang="en-US" sz="2000" dirty="0"/>
              <a:t>Narrative,</a:t>
            </a:r>
          </a:p>
          <a:p>
            <a:pPr algn="just"/>
            <a:r>
              <a:rPr lang="en-US" sz="2000" dirty="0"/>
              <a:t>Solution-focused, </a:t>
            </a:r>
          </a:p>
          <a:p>
            <a:pPr algn="just"/>
            <a:r>
              <a:rPr lang="en-US" sz="2000" dirty="0"/>
              <a:t>Artificial Intelligence, </a:t>
            </a:r>
          </a:p>
          <a:p>
            <a:pPr algn="just"/>
            <a:r>
              <a:rPr lang="en-US" sz="2000" dirty="0"/>
              <a:t>emotionally–focused, </a:t>
            </a:r>
          </a:p>
          <a:p>
            <a:pPr algn="just"/>
            <a:r>
              <a:rPr lang="en-US" sz="2000" dirty="0"/>
              <a:t>cognitive-</a:t>
            </a:r>
            <a:r>
              <a:rPr lang="en-US" sz="2000" dirty="0" err="1"/>
              <a:t>behavioural</a:t>
            </a:r>
            <a:r>
              <a:rPr lang="en-US" sz="2000" dirty="0"/>
              <a:t>, </a:t>
            </a:r>
          </a:p>
          <a:p>
            <a:pPr algn="just"/>
            <a:r>
              <a:rPr lang="en-US" sz="2000" dirty="0"/>
              <a:t>controlling, </a:t>
            </a:r>
          </a:p>
          <a:p>
            <a:pPr algn="just"/>
            <a:r>
              <a:rPr lang="en-US" sz="2000" dirty="0"/>
              <a:t>mindfulness, </a:t>
            </a:r>
          </a:p>
          <a:p>
            <a:pPr algn="just"/>
            <a:r>
              <a:rPr lang="en-US" sz="2000" dirty="0"/>
              <a:t>restorative justice, </a:t>
            </a:r>
          </a:p>
          <a:p>
            <a:pPr algn="just"/>
            <a:r>
              <a:rPr lang="en-US" sz="2000" dirty="0"/>
              <a:t>problem-solving, </a:t>
            </a:r>
          </a:p>
          <a:p>
            <a:pPr algn="just"/>
            <a:r>
              <a:rPr lang="en-US" sz="2000" dirty="0"/>
              <a:t>compromising, </a:t>
            </a:r>
          </a:p>
        </p:txBody>
      </p:sp>
      <p:cxnSp>
        <p:nvCxnSpPr>
          <p:cNvPr id="4" name="Straight Connector 3">
            <a:extLst>
              <a:ext uri="{FF2B5EF4-FFF2-40B4-BE49-F238E27FC236}">
                <a16:creationId xmlns:a16="http://schemas.microsoft.com/office/drawing/2014/main" id="{61F1D7AC-B5E1-DF2A-B67B-FE88CF8C4582}"/>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3E54AA4D-12BD-0000-84B8-BF2D629544F7}"/>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75F71D5E-2CCB-8E0D-F14B-D9C7EECA0A20}"/>
              </a:ext>
            </a:extLst>
          </p:cNvPr>
          <p:cNvSpPr txBox="1">
            <a:spLocks/>
          </p:cNvSpPr>
          <p:nvPr/>
        </p:nvSpPr>
        <p:spPr>
          <a:xfrm>
            <a:off x="6025661" y="1302376"/>
            <a:ext cx="532416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000" dirty="0"/>
              <a:t>motivating, </a:t>
            </a:r>
          </a:p>
          <a:p>
            <a:pPr algn="just"/>
            <a:r>
              <a:rPr lang="en-US" sz="2000" dirty="0"/>
              <a:t>transformative mediation, </a:t>
            </a:r>
          </a:p>
          <a:p>
            <a:pPr algn="just"/>
            <a:r>
              <a:rPr lang="en-US" sz="2000" dirty="0"/>
              <a:t>accommodation, </a:t>
            </a:r>
          </a:p>
          <a:p>
            <a:pPr algn="just"/>
            <a:r>
              <a:rPr lang="en-US" sz="2000" dirty="0"/>
              <a:t>negotiating, </a:t>
            </a:r>
          </a:p>
          <a:p>
            <a:pPr algn="just"/>
            <a:r>
              <a:rPr lang="en-US" sz="2000" dirty="0"/>
              <a:t>Online Dispute Resolution(ODR), </a:t>
            </a:r>
          </a:p>
          <a:p>
            <a:pPr algn="just"/>
            <a:r>
              <a:rPr lang="en-US" sz="2000" dirty="0"/>
              <a:t>Alternative Dispute Resolution(ADR), </a:t>
            </a:r>
          </a:p>
          <a:p>
            <a:pPr algn="just"/>
            <a:r>
              <a:rPr lang="en-US" sz="2000" dirty="0"/>
              <a:t>integrating, </a:t>
            </a:r>
          </a:p>
          <a:p>
            <a:pPr algn="just"/>
            <a:r>
              <a:rPr lang="en-US" sz="2000" dirty="0"/>
              <a:t>collaborating, </a:t>
            </a:r>
          </a:p>
          <a:p>
            <a:pPr algn="just"/>
            <a:r>
              <a:rPr lang="en-US" sz="2000" dirty="0"/>
              <a:t>Competing</a:t>
            </a:r>
          </a:p>
        </p:txBody>
      </p:sp>
      <p:sp>
        <p:nvSpPr>
          <p:cNvPr id="9" name="Content Placeholder 2">
            <a:extLst>
              <a:ext uri="{FF2B5EF4-FFF2-40B4-BE49-F238E27FC236}">
                <a16:creationId xmlns:a16="http://schemas.microsoft.com/office/drawing/2014/main" id="{4C90F79C-24B5-2664-051E-DB7A8B5232F3}"/>
              </a:ext>
            </a:extLst>
          </p:cNvPr>
          <p:cNvSpPr txBox="1">
            <a:spLocks/>
          </p:cNvSpPr>
          <p:nvPr/>
        </p:nvSpPr>
        <p:spPr>
          <a:xfrm>
            <a:off x="345829" y="915044"/>
            <a:ext cx="5324160" cy="3873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t>There are many strategies/ approaches: </a:t>
            </a:r>
          </a:p>
        </p:txBody>
      </p:sp>
      <p:sp>
        <p:nvSpPr>
          <p:cNvPr id="10" name="Content Placeholder 2">
            <a:extLst>
              <a:ext uri="{FF2B5EF4-FFF2-40B4-BE49-F238E27FC236}">
                <a16:creationId xmlns:a16="http://schemas.microsoft.com/office/drawing/2014/main" id="{75D9EA0F-041E-69F5-8627-A32FDA2FDFE9}"/>
              </a:ext>
            </a:extLst>
          </p:cNvPr>
          <p:cNvSpPr txBox="1">
            <a:spLocks/>
          </p:cNvSpPr>
          <p:nvPr/>
        </p:nvSpPr>
        <p:spPr>
          <a:xfrm>
            <a:off x="391887" y="5653714"/>
            <a:ext cx="11183814" cy="3873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100" dirty="0"/>
              <a:t>(Saxena(2023); </a:t>
            </a:r>
            <a:r>
              <a:rPr lang="en-US" sz="1100" dirty="0" err="1"/>
              <a:t>Nikitara</a:t>
            </a:r>
            <a:r>
              <a:rPr lang="en-US" sz="1100" dirty="0"/>
              <a:t>, </a:t>
            </a:r>
            <a:r>
              <a:rPr lang="en-US" sz="1100" dirty="0" err="1"/>
              <a:t>Dimalibot</a:t>
            </a:r>
            <a:r>
              <a:rPr lang="en-US" sz="1100" dirty="0"/>
              <a:t>, </a:t>
            </a:r>
            <a:r>
              <a:rPr lang="en-US" sz="1100" dirty="0" err="1"/>
              <a:t>Latzourakis</a:t>
            </a:r>
            <a:r>
              <a:rPr lang="en-US" sz="1100" dirty="0"/>
              <a:t> &amp; Constantinou(2024), Heitler( </a:t>
            </a:r>
            <a:r>
              <a:rPr lang="en-US" sz="1100" dirty="0" err="1"/>
              <a:t>Mahajarn</a:t>
            </a:r>
            <a:r>
              <a:rPr lang="en-US" sz="1100" dirty="0"/>
              <a:t> &amp; Shakya(2021), </a:t>
            </a:r>
            <a:r>
              <a:rPr lang="en-US" sz="1100" dirty="0" err="1"/>
              <a:t>Agbakwuru</a:t>
            </a:r>
            <a:r>
              <a:rPr lang="en-US" sz="1100" dirty="0"/>
              <a:t>(2024).</a:t>
            </a:r>
          </a:p>
        </p:txBody>
      </p:sp>
    </p:spTree>
    <p:extLst>
      <p:ext uri="{BB962C8B-B14F-4D97-AF65-F5344CB8AC3E}">
        <p14:creationId xmlns:p14="http://schemas.microsoft.com/office/powerpoint/2010/main" val="906849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6A49C2-C098-DAD7-1B9E-283A579D5E57}"/>
              </a:ext>
            </a:extLst>
          </p:cNvPr>
          <p:cNvSpPr>
            <a:spLocks noGrp="1"/>
          </p:cNvSpPr>
          <p:nvPr>
            <p:ph idx="1"/>
          </p:nvPr>
        </p:nvSpPr>
        <p:spPr>
          <a:xfrm>
            <a:off x="345830" y="1807579"/>
            <a:ext cx="11440885" cy="3495379"/>
          </a:xfrm>
        </p:spPr>
        <p:txBody>
          <a:bodyPr>
            <a:normAutofit/>
          </a:bodyPr>
          <a:lstStyle/>
          <a:p>
            <a:r>
              <a:rPr lang="en-US" sz="1800" dirty="0"/>
              <a:t>Counsellors encourage parties to tell their personal stories, relationships and their conflicts, while separating self from the problems. </a:t>
            </a:r>
          </a:p>
          <a:p>
            <a:r>
              <a:rPr lang="en-US" sz="1800" dirty="0"/>
              <a:t>Recognizing problems as challenges for growth and not barriers.</a:t>
            </a:r>
          </a:p>
          <a:p>
            <a:r>
              <a:rPr lang="en-US" sz="1800" dirty="0"/>
              <a:t>Recognizing and identifying worth, core value, strengths, skills, life goals, and not limited by the problems.</a:t>
            </a:r>
          </a:p>
          <a:p>
            <a:r>
              <a:rPr lang="en-US" sz="1800" dirty="0"/>
              <a:t>Being kind to yourself and not being too harsh with yourself. Acknowledging the fact that you are human</a:t>
            </a:r>
          </a:p>
          <a:p>
            <a:r>
              <a:rPr lang="en-US" sz="1800" dirty="0"/>
              <a:t>These will make the parties feel better about themselves as they can then reframe their stories, having opportunities to understanding the other parties’ perspectives, noting life’s challenges and relate better with other people.</a:t>
            </a:r>
          </a:p>
          <a:p>
            <a:r>
              <a:rPr lang="en-US" sz="1800" dirty="0"/>
              <a:t>Individuals can transform from unhealthy relationship to healthy relationship</a:t>
            </a:r>
          </a:p>
        </p:txBody>
      </p:sp>
      <p:cxnSp>
        <p:nvCxnSpPr>
          <p:cNvPr id="4" name="Straight Connector 3">
            <a:extLst>
              <a:ext uri="{FF2B5EF4-FFF2-40B4-BE49-F238E27FC236}">
                <a16:creationId xmlns:a16="http://schemas.microsoft.com/office/drawing/2014/main" id="{8A7B5114-35E8-A7C1-06FC-F6AA7D787519}"/>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3218C9FB-73FB-79BB-5BBB-C4AF53406BE3}"/>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780C2988-E64E-62EB-6EBB-39AAD0BC00F8}"/>
              </a:ext>
            </a:extLst>
          </p:cNvPr>
          <p:cNvSpPr txBox="1"/>
          <p:nvPr/>
        </p:nvSpPr>
        <p:spPr>
          <a:xfrm>
            <a:off x="295589" y="743575"/>
            <a:ext cx="11541363" cy="923330"/>
          </a:xfrm>
          <a:prstGeom prst="rect">
            <a:avLst/>
          </a:prstGeom>
          <a:noFill/>
        </p:spPr>
        <p:txBody>
          <a:bodyPr wrap="square" rtlCol="0">
            <a:spAutoFit/>
          </a:bodyPr>
          <a:lstStyle/>
          <a:p>
            <a:r>
              <a:rPr lang="en-US" b="1" u="sng" dirty="0"/>
              <a:t>Narrative:</a:t>
            </a:r>
            <a:br>
              <a:rPr lang="en-US" dirty="0"/>
            </a:br>
            <a:r>
              <a:rPr lang="en-US" dirty="0"/>
              <a:t>A therapeutic method that helps clients reauthor/reframe their stories, making a distinction between themselves and problems, identifying strengths , accomplishments for growth.</a:t>
            </a:r>
            <a:endParaRPr lang="en-GB" dirty="0"/>
          </a:p>
        </p:txBody>
      </p:sp>
    </p:spTree>
    <p:extLst>
      <p:ext uri="{BB962C8B-B14F-4D97-AF65-F5344CB8AC3E}">
        <p14:creationId xmlns:p14="http://schemas.microsoft.com/office/powerpoint/2010/main" val="192862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E22CE3A-A7BB-AD3A-309C-E3F14D534B52}"/>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345F4E01-93C1-59CE-26B1-B48824C83589}"/>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7AB1549A-1C99-990A-C812-401AF32F07E7}"/>
              </a:ext>
            </a:extLst>
          </p:cNvPr>
          <p:cNvSpPr txBox="1"/>
          <p:nvPr/>
        </p:nvSpPr>
        <p:spPr>
          <a:xfrm flipH="1">
            <a:off x="345828" y="648119"/>
            <a:ext cx="11682047" cy="1600438"/>
          </a:xfrm>
          <a:prstGeom prst="rect">
            <a:avLst/>
          </a:prstGeom>
          <a:noFill/>
        </p:spPr>
        <p:txBody>
          <a:bodyPr wrap="square" rtlCol="0">
            <a:spAutoFit/>
          </a:bodyPr>
          <a:lstStyle/>
          <a:p>
            <a:r>
              <a:rPr lang="en-US" b="1" u="sng" dirty="0"/>
              <a:t>Transformative Mediation :</a:t>
            </a:r>
            <a:br>
              <a:rPr lang="en-US" dirty="0"/>
            </a:br>
            <a:r>
              <a:rPr lang="en-US" sz="1600" dirty="0"/>
              <a:t>One of the methods used by Counsellors/Therapists to help clients/parties resolve conflicts. It considers understanding, empathy, and communication as most important in conflict resolution. Focuses on helping clients /parties to deal with their conflicts in a more practical or productive or encouraging, and respectful way. Emphasis is on encouraging to be active in the conflict resolution process and helping them to understand each other’s perspectives, needs and motives. </a:t>
            </a:r>
            <a:br>
              <a:rPr lang="en-US" sz="1600" dirty="0"/>
            </a:br>
            <a:r>
              <a:rPr lang="en-US" sz="1600" dirty="0"/>
              <a:t>This will be discussed under the following: applications, goals, and benefits</a:t>
            </a:r>
            <a:endParaRPr lang="en-GB" sz="1600" dirty="0"/>
          </a:p>
        </p:txBody>
      </p:sp>
      <p:sp>
        <p:nvSpPr>
          <p:cNvPr id="12" name="TextBox 11">
            <a:extLst>
              <a:ext uri="{FF2B5EF4-FFF2-40B4-BE49-F238E27FC236}">
                <a16:creationId xmlns:a16="http://schemas.microsoft.com/office/drawing/2014/main" id="{0983DE27-0216-0F38-497E-CAD1210A8930}"/>
              </a:ext>
            </a:extLst>
          </p:cNvPr>
          <p:cNvSpPr txBox="1"/>
          <p:nvPr/>
        </p:nvSpPr>
        <p:spPr>
          <a:xfrm flipH="1">
            <a:off x="345828" y="2248557"/>
            <a:ext cx="11682047" cy="4278094"/>
          </a:xfrm>
          <a:prstGeom prst="rect">
            <a:avLst/>
          </a:prstGeom>
          <a:noFill/>
        </p:spPr>
        <p:txBody>
          <a:bodyPr wrap="square" rtlCol="0">
            <a:spAutoFit/>
          </a:bodyPr>
          <a:lstStyle/>
          <a:p>
            <a:r>
              <a:rPr lang="en-US" sz="1600" b="1" u="sng" dirty="0"/>
              <a:t>Applications</a:t>
            </a:r>
            <a:br>
              <a:rPr lang="en-US" sz="1600" b="1" u="sng" dirty="0"/>
            </a:br>
            <a:r>
              <a:rPr lang="en-US" sz="1600" dirty="0"/>
              <a:t>Transformative mediation can be applied in homes(family disputes), workplaces(disputes among colleagues, employers  and employees) and communities(</a:t>
            </a:r>
            <a:r>
              <a:rPr lang="en-US" sz="1600" dirty="0" err="1"/>
              <a:t>neighbours</a:t>
            </a:r>
            <a:r>
              <a:rPr lang="en-US" sz="1600" dirty="0"/>
              <a:t> in the community, elders,  and the youths). The mediator focuses on the individuals’ concerns, emotions, </a:t>
            </a:r>
            <a:r>
              <a:rPr lang="en-US" sz="1600" dirty="0" err="1"/>
              <a:t>needsand</a:t>
            </a:r>
            <a:r>
              <a:rPr lang="en-US" sz="1600" dirty="0"/>
              <a:t> interest. He emphasizes the acquisition of needed communication skills used for interacting between the parties. </a:t>
            </a:r>
            <a:br>
              <a:rPr lang="en-US" sz="1600" dirty="0"/>
            </a:br>
            <a:r>
              <a:rPr lang="en-US" sz="1600" dirty="0"/>
              <a:t>The Mediator does not coerce parties to be active in the process of conflict resolution.</a:t>
            </a:r>
          </a:p>
          <a:p>
            <a:endParaRPr lang="en-US" sz="1600" b="1" u="sng" dirty="0"/>
          </a:p>
          <a:p>
            <a:r>
              <a:rPr lang="en-US" sz="1600" b="1" u="sng" dirty="0"/>
              <a:t>Goals.</a:t>
            </a:r>
          </a:p>
          <a:p>
            <a:pPr marL="857250" lvl="1" indent="-400050">
              <a:buFont typeface="+mj-lt"/>
              <a:buAutoNum type="romanLcPeriod"/>
            </a:pPr>
            <a:r>
              <a:rPr lang="en-US" sz="1600" dirty="0"/>
              <a:t>It transforms the relationships between the individuals involved. </a:t>
            </a:r>
          </a:p>
          <a:p>
            <a:pPr marL="857250" lvl="1" indent="-400050">
              <a:buFont typeface="+mj-lt"/>
              <a:buAutoNum type="romanLcPeriod"/>
            </a:pPr>
            <a:r>
              <a:rPr lang="en-US" sz="1600" dirty="0"/>
              <a:t>It promotes respect and smooth relationships. </a:t>
            </a:r>
          </a:p>
          <a:p>
            <a:pPr marL="857250" lvl="1" indent="-400050">
              <a:buFont typeface="+mj-lt"/>
              <a:buAutoNum type="romanLcPeriod"/>
            </a:pPr>
            <a:r>
              <a:rPr lang="en-US" sz="1600" dirty="0"/>
              <a:t>It promotes empathic understanding between concerned individuals. </a:t>
            </a:r>
          </a:p>
          <a:p>
            <a:pPr marL="857250" lvl="1" indent="-400050">
              <a:buFont typeface="+mj-lt"/>
              <a:buAutoNum type="romanLcPeriod"/>
            </a:pPr>
            <a:r>
              <a:rPr lang="en-US" sz="1600" dirty="0"/>
              <a:t>It provides the individuals with needed skills to resolve conflicts effectively in future.</a:t>
            </a:r>
          </a:p>
          <a:p>
            <a:endParaRPr lang="en-US" sz="1600" b="1" u="sng" dirty="0"/>
          </a:p>
          <a:p>
            <a:r>
              <a:rPr lang="en-US" sz="1600" b="1" u="sng" dirty="0"/>
              <a:t>Benefits</a:t>
            </a:r>
            <a:r>
              <a:rPr lang="en-US" sz="1600" u="sng" dirty="0"/>
              <a:t>. </a:t>
            </a:r>
          </a:p>
          <a:p>
            <a:pPr marL="857250" lvl="1" indent="-400050">
              <a:buFont typeface="+mj-lt"/>
              <a:buAutoNum type="romanLcPeriod"/>
            </a:pPr>
            <a:r>
              <a:rPr lang="en-US" sz="1600" u="sng" dirty="0"/>
              <a:t>T</a:t>
            </a:r>
            <a:r>
              <a:rPr lang="en-US" sz="1600" dirty="0"/>
              <a:t>he solutions achieved are expected to be sustained. </a:t>
            </a:r>
          </a:p>
          <a:p>
            <a:pPr marL="857250" lvl="1" indent="-400050">
              <a:buFont typeface="+mj-lt"/>
              <a:buAutoNum type="romanLcPeriod"/>
            </a:pPr>
            <a:r>
              <a:rPr lang="en-US" sz="1600" dirty="0"/>
              <a:t>Parties involved acquire better communication skills and strategies.</a:t>
            </a:r>
          </a:p>
          <a:p>
            <a:pPr marL="857250" lvl="1" indent="-400050">
              <a:buFont typeface="+mj-lt"/>
              <a:buAutoNum type="romanLcPeriod"/>
            </a:pPr>
            <a:r>
              <a:rPr lang="en-US" sz="1600" dirty="0"/>
              <a:t>Parties involved have increased satisfaction.</a:t>
            </a:r>
            <a:endParaRPr lang="en-GB" sz="1600" dirty="0"/>
          </a:p>
        </p:txBody>
      </p:sp>
    </p:spTree>
    <p:extLst>
      <p:ext uri="{BB962C8B-B14F-4D97-AF65-F5344CB8AC3E}">
        <p14:creationId xmlns:p14="http://schemas.microsoft.com/office/powerpoint/2010/main" val="3917671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F8E21-992F-6A7C-9A8E-C985D4B6B403}"/>
              </a:ext>
            </a:extLst>
          </p:cNvPr>
          <p:cNvSpPr>
            <a:spLocks noGrp="1"/>
          </p:cNvSpPr>
          <p:nvPr>
            <p:ph type="title"/>
          </p:nvPr>
        </p:nvSpPr>
        <p:spPr>
          <a:xfrm>
            <a:off x="345830" y="371787"/>
            <a:ext cx="10515600" cy="572757"/>
          </a:xfrm>
        </p:spPr>
        <p:txBody>
          <a:bodyPr>
            <a:noAutofit/>
          </a:bodyPr>
          <a:lstStyle/>
          <a:p>
            <a:r>
              <a:rPr lang="en-US" sz="3600" b="1" dirty="0">
                <a:solidFill>
                  <a:schemeClr val="tx1">
                    <a:lumMod val="75000"/>
                    <a:lumOff val="25000"/>
                  </a:schemeClr>
                </a:solidFill>
                <a:latin typeface="Aptos Black" panose="020B0004020202020204" pitchFamily="34" charset="0"/>
              </a:rPr>
              <a:t>2. Alternative Dispute Resolution(ADR)</a:t>
            </a:r>
          </a:p>
        </p:txBody>
      </p:sp>
      <p:sp>
        <p:nvSpPr>
          <p:cNvPr id="3" name="Content Placeholder 2">
            <a:extLst>
              <a:ext uri="{FF2B5EF4-FFF2-40B4-BE49-F238E27FC236}">
                <a16:creationId xmlns:a16="http://schemas.microsoft.com/office/drawing/2014/main" id="{0BC50F34-ABB0-BD82-A6CE-4292C8B1C365}"/>
              </a:ext>
            </a:extLst>
          </p:cNvPr>
          <p:cNvSpPr>
            <a:spLocks noGrp="1"/>
          </p:cNvSpPr>
          <p:nvPr>
            <p:ph idx="1"/>
          </p:nvPr>
        </p:nvSpPr>
        <p:spPr>
          <a:xfrm>
            <a:off x="391887" y="2148097"/>
            <a:ext cx="10515600" cy="3765359"/>
          </a:xfrm>
        </p:spPr>
        <p:txBody>
          <a:bodyPr>
            <a:noAutofit/>
          </a:bodyPr>
          <a:lstStyle/>
          <a:p>
            <a:pPr marL="0" indent="0">
              <a:lnSpc>
                <a:spcPct val="100000"/>
              </a:lnSpc>
              <a:spcBef>
                <a:spcPts val="0"/>
              </a:spcBef>
              <a:buNone/>
            </a:pPr>
            <a:r>
              <a:rPr lang="en-US" sz="1800" b="1" u="sng" dirty="0"/>
              <a:t>Counselling Process:</a:t>
            </a:r>
          </a:p>
          <a:p>
            <a:pPr marL="685800" indent="-344488">
              <a:lnSpc>
                <a:spcPct val="100000"/>
              </a:lnSpc>
              <a:spcBef>
                <a:spcPts val="0"/>
              </a:spcBef>
              <a:buFont typeface="+mj-lt"/>
              <a:buAutoNum type="romanLcPeriod"/>
            </a:pPr>
            <a:r>
              <a:rPr lang="en-US" sz="1800" dirty="0"/>
              <a:t>Counsellors/therapists establish and trust with partners(this creates a favourable, supportive and comfortable counselling environment </a:t>
            </a:r>
          </a:p>
          <a:p>
            <a:pPr marL="685800" indent="-344488">
              <a:lnSpc>
                <a:spcPct val="100000"/>
              </a:lnSpc>
              <a:spcBef>
                <a:spcPts val="0"/>
              </a:spcBef>
              <a:buFont typeface="+mj-lt"/>
              <a:buAutoNum type="romanLcPeriod"/>
            </a:pPr>
            <a:r>
              <a:rPr lang="en-US" sz="1800" dirty="0"/>
              <a:t>Goals are set after the partners have narrated their stories. The therapists and partners agree on the set goals that will be achieved at the end of the counselling sessions.</a:t>
            </a:r>
          </a:p>
          <a:p>
            <a:pPr marL="685800" indent="-344488">
              <a:lnSpc>
                <a:spcPct val="100000"/>
              </a:lnSpc>
              <a:spcBef>
                <a:spcPts val="0"/>
              </a:spcBef>
              <a:buFont typeface="+mj-lt"/>
              <a:buAutoNum type="romanLcPeriod"/>
            </a:pPr>
            <a:r>
              <a:rPr lang="en-US" sz="1800" dirty="0"/>
              <a:t>Partners are not coerced into counselling, therapists are neutral</a:t>
            </a:r>
          </a:p>
          <a:p>
            <a:pPr marL="685800" indent="-344488">
              <a:lnSpc>
                <a:spcPct val="100000"/>
              </a:lnSpc>
              <a:spcBef>
                <a:spcPts val="0"/>
              </a:spcBef>
              <a:buFont typeface="+mj-lt"/>
              <a:buAutoNum type="romanLcPeriod"/>
            </a:pPr>
            <a:r>
              <a:rPr lang="en-US" sz="1800" dirty="0"/>
              <a:t>Identifying underlying reasons, causes and character of the conflict and helping regulate same.</a:t>
            </a:r>
          </a:p>
          <a:p>
            <a:pPr marL="685800" indent="-344488">
              <a:lnSpc>
                <a:spcPct val="100000"/>
              </a:lnSpc>
              <a:spcBef>
                <a:spcPts val="0"/>
              </a:spcBef>
              <a:buFont typeface="+mj-lt"/>
              <a:buAutoNum type="romanLcPeriod"/>
            </a:pPr>
            <a:r>
              <a:rPr lang="en-US" sz="1800" dirty="0"/>
              <a:t>Identifying partners’ interest, fears, concerns/issues, and anxieties</a:t>
            </a:r>
          </a:p>
          <a:p>
            <a:pPr marL="685800" indent="-344488">
              <a:lnSpc>
                <a:spcPct val="100000"/>
              </a:lnSpc>
              <a:spcBef>
                <a:spcPts val="0"/>
              </a:spcBef>
              <a:buFont typeface="+mj-lt"/>
              <a:buAutoNum type="romanLcPeriod"/>
            </a:pPr>
            <a:r>
              <a:rPr lang="en-US" sz="1800" dirty="0"/>
              <a:t>Helping the partners to understand the dynamics of power imbalance.</a:t>
            </a:r>
          </a:p>
          <a:p>
            <a:pPr marL="685800" indent="-344488">
              <a:lnSpc>
                <a:spcPct val="100000"/>
              </a:lnSpc>
              <a:spcBef>
                <a:spcPts val="0"/>
              </a:spcBef>
              <a:buFont typeface="+mj-lt"/>
              <a:buAutoNum type="romanLcPeriod"/>
            </a:pPr>
            <a:r>
              <a:rPr lang="en-US" sz="1800" dirty="0"/>
              <a:t>Providing emotional guidance and support for better resolution of conflicts by employing effective coping skills. </a:t>
            </a:r>
          </a:p>
          <a:p>
            <a:pPr marL="685800" indent="-344488">
              <a:lnSpc>
                <a:spcPct val="100000"/>
              </a:lnSpc>
              <a:spcBef>
                <a:spcPts val="0"/>
              </a:spcBef>
              <a:buFont typeface="+mj-lt"/>
              <a:buAutoNum type="romanLcPeriod"/>
            </a:pPr>
            <a:r>
              <a:rPr lang="en-US" sz="1800" dirty="0"/>
              <a:t>Examining the consequences of the counselling sessions.</a:t>
            </a:r>
          </a:p>
          <a:p>
            <a:pPr marL="685800" indent="-344488">
              <a:lnSpc>
                <a:spcPct val="100000"/>
              </a:lnSpc>
              <a:spcBef>
                <a:spcPts val="0"/>
              </a:spcBef>
              <a:buFont typeface="+mj-lt"/>
              <a:buAutoNum type="romanLcPeriod"/>
            </a:pPr>
            <a:r>
              <a:rPr lang="en-US" sz="1800" dirty="0"/>
              <a:t>Help clients/partners to be committed towards peaceful resolutions</a:t>
            </a:r>
          </a:p>
          <a:p>
            <a:pPr marL="685800" indent="-344488">
              <a:lnSpc>
                <a:spcPct val="100000"/>
              </a:lnSpc>
              <a:spcBef>
                <a:spcPts val="0"/>
              </a:spcBef>
              <a:buFont typeface="+mj-lt"/>
              <a:buAutoNum type="romanLcPeriod"/>
            </a:pPr>
            <a:r>
              <a:rPr lang="en-US" sz="1800" dirty="0"/>
              <a:t>Partners can be encouraged to sign a written agreement</a:t>
            </a:r>
          </a:p>
        </p:txBody>
      </p:sp>
      <p:sp>
        <p:nvSpPr>
          <p:cNvPr id="4" name="Title 1">
            <a:extLst>
              <a:ext uri="{FF2B5EF4-FFF2-40B4-BE49-F238E27FC236}">
                <a16:creationId xmlns:a16="http://schemas.microsoft.com/office/drawing/2014/main" id="{59ECB832-F517-BA67-F5EA-5B5BFA9D73E5}"/>
              </a:ext>
            </a:extLst>
          </p:cNvPr>
          <p:cNvSpPr txBox="1">
            <a:spLocks/>
          </p:cNvSpPr>
          <p:nvPr/>
        </p:nvSpPr>
        <p:spPr>
          <a:xfrm>
            <a:off x="345830" y="822534"/>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mj-lt"/>
              <a:buAutoNum type="alphaLcPeriod"/>
            </a:pPr>
            <a:r>
              <a:rPr lang="en-US" sz="2000" dirty="0"/>
              <a:t> A method that is used to resolve less serious disputes outside court litigation(homes,  workplaces and  business partners). </a:t>
            </a:r>
          </a:p>
          <a:p>
            <a:pPr marL="457200" indent="-457200">
              <a:buFont typeface="+mj-lt"/>
              <a:buAutoNum type="alphaLcPeriod"/>
            </a:pPr>
            <a:r>
              <a:rPr lang="en-US" sz="2000" dirty="0"/>
              <a:t>it facilitates collaborative and problem-solving  by partners.</a:t>
            </a:r>
          </a:p>
          <a:p>
            <a:pPr marL="457200" indent="-457200">
              <a:buFont typeface="+mj-lt"/>
              <a:buAutoNum type="alphaLcPeriod"/>
            </a:pPr>
            <a:r>
              <a:rPr lang="en-US" sz="2000" dirty="0"/>
              <a:t>both parties benefit as they agree to work together.</a:t>
            </a:r>
          </a:p>
        </p:txBody>
      </p:sp>
      <p:cxnSp>
        <p:nvCxnSpPr>
          <p:cNvPr id="5" name="Straight Connector 4">
            <a:extLst>
              <a:ext uri="{FF2B5EF4-FFF2-40B4-BE49-F238E27FC236}">
                <a16:creationId xmlns:a16="http://schemas.microsoft.com/office/drawing/2014/main" id="{F6FAAAA2-E3C3-4E52-E3C8-0941A84EA7F3}"/>
              </a:ext>
            </a:extLst>
          </p:cNvPr>
          <p:cNvCxnSpPr/>
          <p:nvPr/>
        </p:nvCxnSpPr>
        <p:spPr>
          <a:xfrm>
            <a:off x="345830" y="0"/>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815E50A2-FA38-8379-CAC6-3E702AC54494}"/>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57091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48B2CB4-1C12-799A-10EF-B22A90FBD18C}"/>
              </a:ext>
            </a:extLst>
          </p:cNvPr>
          <p:cNvCxnSpPr>
            <a:cxnSpLocks/>
          </p:cNvCxnSpPr>
          <p:nvPr/>
        </p:nvCxnSpPr>
        <p:spPr>
          <a:xfrm rot="16200000">
            <a:off x="195943" y="175845"/>
            <a:ext cx="0" cy="391886"/>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5" name="Content Placeholder 2">
            <a:extLst>
              <a:ext uri="{FF2B5EF4-FFF2-40B4-BE49-F238E27FC236}">
                <a16:creationId xmlns:a16="http://schemas.microsoft.com/office/drawing/2014/main" id="{35F21AB3-A21F-6FFE-79C5-F0C8F2A368E9}"/>
              </a:ext>
            </a:extLst>
          </p:cNvPr>
          <p:cNvSpPr txBox="1">
            <a:spLocks/>
          </p:cNvSpPr>
          <p:nvPr/>
        </p:nvSpPr>
        <p:spPr>
          <a:xfrm>
            <a:off x="391887" y="371787"/>
            <a:ext cx="10515600" cy="57476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2000" b="1" u="sng" dirty="0"/>
              <a:t>Techniques:</a:t>
            </a:r>
            <a:r>
              <a:rPr lang="en-US" sz="2000" dirty="0"/>
              <a:t> </a:t>
            </a:r>
          </a:p>
          <a:p>
            <a:pPr marL="685800" indent="-344488">
              <a:lnSpc>
                <a:spcPct val="100000"/>
              </a:lnSpc>
              <a:spcBef>
                <a:spcPts val="0"/>
              </a:spcBef>
              <a:buFont typeface="+mj-lt"/>
              <a:buAutoNum type="romanLcPeriod"/>
            </a:pPr>
            <a:r>
              <a:rPr lang="en-US" sz="2000" dirty="0"/>
              <a:t>Mediation, </a:t>
            </a:r>
          </a:p>
          <a:p>
            <a:pPr marL="685800" indent="-344488">
              <a:lnSpc>
                <a:spcPct val="100000"/>
              </a:lnSpc>
              <a:spcBef>
                <a:spcPts val="0"/>
              </a:spcBef>
              <a:buFont typeface="+mj-lt"/>
              <a:buAutoNum type="romanLcPeriod"/>
            </a:pPr>
            <a:r>
              <a:rPr lang="en-US" sz="2000" dirty="0"/>
              <a:t>Dialogue, </a:t>
            </a:r>
          </a:p>
          <a:p>
            <a:pPr marL="685800" indent="-344488">
              <a:lnSpc>
                <a:spcPct val="100000"/>
              </a:lnSpc>
              <a:spcBef>
                <a:spcPts val="0"/>
              </a:spcBef>
              <a:buFont typeface="+mj-lt"/>
              <a:buAutoNum type="romanLcPeriod"/>
            </a:pPr>
            <a:r>
              <a:rPr lang="en-US" sz="2000" dirty="0"/>
              <a:t>Collaboration, </a:t>
            </a:r>
          </a:p>
          <a:p>
            <a:pPr marL="685800" indent="-344488">
              <a:lnSpc>
                <a:spcPct val="100000"/>
              </a:lnSpc>
              <a:spcBef>
                <a:spcPts val="0"/>
              </a:spcBef>
              <a:buFont typeface="+mj-lt"/>
              <a:buAutoNum type="romanLcPeriod"/>
            </a:pPr>
            <a:r>
              <a:rPr lang="en-US" sz="2000" dirty="0"/>
              <a:t>Arbitration, </a:t>
            </a:r>
          </a:p>
          <a:p>
            <a:pPr marL="685800" indent="-344488">
              <a:lnSpc>
                <a:spcPct val="100000"/>
              </a:lnSpc>
              <a:spcBef>
                <a:spcPts val="0"/>
              </a:spcBef>
              <a:buFont typeface="+mj-lt"/>
              <a:buAutoNum type="romanLcPeriod"/>
            </a:pPr>
            <a:r>
              <a:rPr lang="en-US" sz="2000" dirty="0"/>
              <a:t>Negotiation and </a:t>
            </a:r>
          </a:p>
          <a:p>
            <a:pPr marL="685800" indent="-344488">
              <a:lnSpc>
                <a:spcPct val="100000"/>
              </a:lnSpc>
              <a:spcBef>
                <a:spcPts val="0"/>
              </a:spcBef>
              <a:buFont typeface="+mj-lt"/>
              <a:buAutoNum type="romanLcPeriod"/>
            </a:pPr>
            <a:r>
              <a:rPr lang="en-US" sz="2000" dirty="0"/>
              <a:t>Counselling.</a:t>
            </a:r>
          </a:p>
          <a:p>
            <a:pPr marL="0" indent="0">
              <a:lnSpc>
                <a:spcPct val="100000"/>
              </a:lnSpc>
              <a:spcBef>
                <a:spcPts val="0"/>
              </a:spcBef>
              <a:buNone/>
            </a:pPr>
            <a:endParaRPr lang="en-US" sz="2000" b="1" u="sng" dirty="0"/>
          </a:p>
          <a:p>
            <a:pPr marL="0" indent="0">
              <a:lnSpc>
                <a:spcPct val="100000"/>
              </a:lnSpc>
              <a:spcBef>
                <a:spcPts val="0"/>
              </a:spcBef>
              <a:buNone/>
            </a:pPr>
            <a:r>
              <a:rPr lang="en-US" sz="2000" b="1" u="sng" dirty="0"/>
              <a:t>Benefits </a:t>
            </a:r>
          </a:p>
          <a:p>
            <a:pPr marL="685800" indent="-344488">
              <a:lnSpc>
                <a:spcPct val="100000"/>
              </a:lnSpc>
              <a:spcBef>
                <a:spcPts val="0"/>
              </a:spcBef>
              <a:buFont typeface="+mj-lt"/>
              <a:buAutoNum type="romanLcPeriod"/>
            </a:pPr>
            <a:r>
              <a:rPr lang="en-US" sz="2000" dirty="0"/>
              <a:t>Bridges the gap between the formal legal systems and the traditional patterns of African justice system</a:t>
            </a:r>
          </a:p>
          <a:p>
            <a:pPr marL="685800" indent="-344488">
              <a:lnSpc>
                <a:spcPct val="100000"/>
              </a:lnSpc>
              <a:spcBef>
                <a:spcPts val="0"/>
              </a:spcBef>
              <a:buFont typeface="+mj-lt"/>
              <a:buAutoNum type="romanLcPeriod"/>
            </a:pPr>
            <a:r>
              <a:rPr lang="en-US" sz="2000" dirty="0"/>
              <a:t>It reduces the backlog of court cases, discontent, and disappointment in the judicial system.</a:t>
            </a:r>
          </a:p>
          <a:p>
            <a:pPr marL="685800" indent="-344488">
              <a:lnSpc>
                <a:spcPct val="100000"/>
              </a:lnSpc>
              <a:spcBef>
                <a:spcPts val="0"/>
              </a:spcBef>
              <a:buFont typeface="+mj-lt"/>
              <a:buAutoNum type="romanLcPeriod"/>
            </a:pPr>
            <a:r>
              <a:rPr lang="en-US" sz="2000" dirty="0"/>
              <a:t>It also reduces possible cases of violence </a:t>
            </a:r>
            <a:br>
              <a:rPr lang="en-US" sz="2000" dirty="0"/>
            </a:br>
            <a:r>
              <a:rPr lang="en-US" sz="2000" dirty="0"/>
              <a:t>Encourages collaboration and cooperation among parties.</a:t>
            </a:r>
          </a:p>
          <a:p>
            <a:pPr marL="685800" indent="-344488">
              <a:lnSpc>
                <a:spcPct val="100000"/>
              </a:lnSpc>
              <a:spcBef>
                <a:spcPts val="0"/>
              </a:spcBef>
              <a:buFont typeface="+mj-lt"/>
              <a:buAutoNum type="romanLcPeriod"/>
            </a:pPr>
            <a:r>
              <a:rPr lang="en-US" sz="2000" dirty="0"/>
              <a:t>Produces resolutions that are specific to the nature and character of the conflicts.</a:t>
            </a:r>
          </a:p>
          <a:p>
            <a:pPr marL="685800" indent="-344488">
              <a:lnSpc>
                <a:spcPct val="100000"/>
              </a:lnSpc>
              <a:spcBef>
                <a:spcPts val="0"/>
              </a:spcBef>
              <a:buFont typeface="+mj-lt"/>
              <a:buAutoNum type="romanLcPeriod"/>
            </a:pPr>
            <a:r>
              <a:rPr lang="en-US" sz="2000" dirty="0"/>
              <a:t>The parties involved in conflict easily accept resolution and are well disposed to private dispute resolution.</a:t>
            </a:r>
          </a:p>
          <a:p>
            <a:pPr marL="685800" indent="-344488">
              <a:lnSpc>
                <a:spcPct val="100000"/>
              </a:lnSpc>
              <a:spcBef>
                <a:spcPts val="0"/>
              </a:spcBef>
              <a:buFont typeface="+mj-lt"/>
              <a:buAutoNum type="romanLcPeriod"/>
            </a:pPr>
            <a:r>
              <a:rPr lang="en-US" sz="2000" dirty="0"/>
              <a:t>Parties strengthen their confidence during the process of resolution.</a:t>
            </a:r>
          </a:p>
          <a:p>
            <a:pPr lvl="1" indent="-344488">
              <a:lnSpc>
                <a:spcPct val="100000"/>
              </a:lnSpc>
              <a:spcBef>
                <a:spcPts val="0"/>
              </a:spcBef>
              <a:buFont typeface="+mj-lt"/>
              <a:buAutoNum type="romanLcPeriod"/>
            </a:pPr>
            <a:endParaRPr lang="en-US" sz="2000" dirty="0"/>
          </a:p>
          <a:p>
            <a:pPr>
              <a:lnSpc>
                <a:spcPct val="100000"/>
              </a:lnSpc>
              <a:spcBef>
                <a:spcPts val="0"/>
              </a:spcBef>
            </a:pPr>
            <a:endParaRPr lang="en-US" sz="2000" dirty="0"/>
          </a:p>
        </p:txBody>
      </p:sp>
    </p:spTree>
    <p:extLst>
      <p:ext uri="{BB962C8B-B14F-4D97-AF65-F5344CB8AC3E}">
        <p14:creationId xmlns:p14="http://schemas.microsoft.com/office/powerpoint/2010/main" val="1111024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13990</TotalTime>
  <Words>2285</Words>
  <Application>Microsoft Office PowerPoint</Application>
  <PresentationFormat>Widescreen</PresentationFormat>
  <Paragraphs>182</Paragraphs>
  <Slides>18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Aharoni</vt:lpstr>
      <vt:lpstr>Aptos</vt:lpstr>
      <vt:lpstr>Aptos Black</vt:lpstr>
      <vt:lpstr>Aptos Display</vt:lpstr>
      <vt:lpstr>Arial</vt:lpstr>
      <vt:lpstr>Office Theme</vt:lpstr>
      <vt:lpstr>OPTIMIZING THE PRACTICALITY OF COUNSELLING  AND CONFLICT RESOLUTION: EXPLORING INNOVATIVE APPROACHES AND TECHNOLOGIES FOR EFFECTIVE DISPUTE RESOLUTION. </vt:lpstr>
      <vt:lpstr>Introduction</vt:lpstr>
      <vt:lpstr>Introduction -</vt:lpstr>
      <vt:lpstr>Introduction -  Cont’d</vt:lpstr>
      <vt:lpstr>1. Strategies/Approaches</vt:lpstr>
      <vt:lpstr>PowerPoint Presentation</vt:lpstr>
      <vt:lpstr>PowerPoint Presentation</vt:lpstr>
      <vt:lpstr>2. Alternative Dispute Resolution(ADR)</vt:lpstr>
      <vt:lpstr>PowerPoint Presentation</vt:lpstr>
      <vt:lpstr>3.  Dispute Resolution in Relationships:</vt:lpstr>
      <vt:lpstr>4. Negotiation Skills and Conflict Resolution</vt:lpstr>
      <vt:lpstr>5. Emotional Intelligence(EI) and Conflict Resolution</vt:lpstr>
      <vt:lpstr>PowerPoint Presentation</vt:lpstr>
      <vt:lpstr>PowerPoint Presentation</vt:lpstr>
      <vt:lpstr>6. Artificial Intelligence(AI) &amp; Cont’d</vt:lpstr>
      <vt:lpstr>7. Community counselling &amp; Conflict Resolution</vt:lpstr>
      <vt:lpstr>Conclusion</vt:lpstr>
      <vt:lpstr>Q &amp; 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Otete Okobiah</dc:creator>
  <cp:lastModifiedBy>Mena Okobiah</cp:lastModifiedBy>
  <cp:revision>4</cp:revision>
  <dcterms:created xsi:type="dcterms:W3CDTF">2025-07-26T21:58:53Z</dcterms:created>
  <dcterms:modified xsi:type="dcterms:W3CDTF">2025-08-05T18:34:59Z</dcterms:modified>
</cp:coreProperties>
</file>