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9"/>
  </p:notesMasterIdLst>
  <p:sldIdLst>
    <p:sldId id="256" r:id="rId2"/>
    <p:sldId id="257" r:id="rId3"/>
    <p:sldId id="258" r:id="rId4"/>
    <p:sldId id="271" r:id="rId5"/>
    <p:sldId id="268" r:id="rId6"/>
    <p:sldId id="269" r:id="rId7"/>
    <p:sldId id="270" r:id="rId8"/>
    <p:sldId id="262" r:id="rId9"/>
    <p:sldId id="259" r:id="rId10"/>
    <p:sldId id="260" r:id="rId11"/>
    <p:sldId id="261" r:id="rId12"/>
    <p:sldId id="263" r:id="rId13"/>
    <p:sldId id="272" r:id="rId14"/>
    <p:sldId id="273" r:id="rId15"/>
    <p:sldId id="275" r:id="rId16"/>
    <p:sldId id="276" r:id="rId17"/>
    <p:sldId id="284" r:id="rId18"/>
    <p:sldId id="277" r:id="rId19"/>
    <p:sldId id="279" r:id="rId20"/>
    <p:sldId id="278" r:id="rId21"/>
    <p:sldId id="285" r:id="rId22"/>
    <p:sldId id="286" r:id="rId23"/>
    <p:sldId id="287" r:id="rId24"/>
    <p:sldId id="288" r:id="rId25"/>
    <p:sldId id="289" r:id="rId26"/>
    <p:sldId id="290" r:id="rId27"/>
    <p:sldId id="291" r:id="rId28"/>
    <p:sldId id="292" r:id="rId29"/>
    <p:sldId id="293" r:id="rId30"/>
    <p:sldId id="294" r:id="rId31"/>
    <p:sldId id="295" r:id="rId32"/>
    <p:sldId id="280" r:id="rId33"/>
    <p:sldId id="281" r:id="rId34"/>
    <p:sldId id="282" r:id="rId35"/>
    <p:sldId id="283" r:id="rId36"/>
    <p:sldId id="266" r:id="rId37"/>
    <p:sldId id="267" r:id="rId3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74" autoAdjust="0"/>
    <p:restoredTop sz="94660"/>
  </p:normalViewPr>
  <p:slideViewPr>
    <p:cSldViewPr snapToGrid="0">
      <p:cViewPr varScale="1">
        <p:scale>
          <a:sx n="87" d="100"/>
          <a:sy n="87" d="100"/>
        </p:scale>
        <p:origin x="1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B408C2-E6A5-4A9D-A173-430D4B02B13D}" type="datetimeFigureOut">
              <a:rPr lang="en-US" smtClean="0"/>
              <a:t>8/8/2025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91D70B-EDD0-4CDF-AA76-2328147D99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9821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8/8/2025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8/8/2025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8/8/2025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8/8/2025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8/8/2025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8/8/2025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8/8/2025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8/8/2025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8/8/2025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8/8/2025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8/8/2025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976" y="301173"/>
            <a:ext cx="10647336" cy="2688771"/>
          </a:xfrm>
        </p:spPr>
        <p:txBody>
          <a:bodyPr/>
          <a:lstStyle/>
          <a:p>
            <a:r>
              <a:rPr lang="en-US" sz="6000" dirty="0"/>
              <a:t>AI </a:t>
            </a:r>
            <a:r>
              <a:rPr lang="en-US" sz="6000" dirty="0" smtClean="0"/>
              <a:t>skills for enhanced  </a:t>
            </a:r>
            <a:r>
              <a:rPr lang="en-US" sz="6000" dirty="0"/>
              <a:t>guidance and </a:t>
            </a:r>
            <a:r>
              <a:rPr lang="en-US" sz="6000" dirty="0" smtClean="0"/>
              <a:t>counseling goals.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4" y="2989944"/>
            <a:ext cx="10143309" cy="2648856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US" sz="4800" b="1" dirty="0" err="1" smtClean="0"/>
              <a:t>PRESENTed</a:t>
            </a:r>
            <a:endParaRPr lang="en-US" sz="4800" b="1" dirty="0" smtClean="0"/>
          </a:p>
          <a:p>
            <a:pPr algn="ctr"/>
            <a:r>
              <a:rPr lang="en-US" sz="4800" b="1" dirty="0" smtClean="0"/>
              <a:t>by </a:t>
            </a:r>
          </a:p>
          <a:p>
            <a:pPr algn="ctr"/>
            <a:r>
              <a:rPr lang="en-US" sz="4800" b="1" dirty="0" smtClean="0"/>
              <a:t>Prof l. </a:t>
            </a:r>
            <a:r>
              <a:rPr lang="en-US" sz="4800" b="1" dirty="0" err="1" smtClean="0"/>
              <a:t>i</a:t>
            </a:r>
            <a:r>
              <a:rPr lang="en-US" sz="4800" b="1" dirty="0" smtClean="0"/>
              <a:t>. oborkhale </a:t>
            </a:r>
          </a:p>
          <a:p>
            <a:pPr algn="ctr"/>
            <a:r>
              <a:rPr lang="en-US" sz="4800" b="1" dirty="0" smtClean="0"/>
              <a:t>Director  </a:t>
            </a:r>
            <a:r>
              <a:rPr lang="en-US" sz="4800" b="1" dirty="0" err="1" smtClean="0"/>
              <a:t>centre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fOR</a:t>
            </a:r>
            <a:r>
              <a:rPr lang="en-US" sz="4800" b="1" dirty="0" smtClean="0"/>
              <a:t> AI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1080554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/>
              <a:t>Technical and Analytical Skills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4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103312" y="2052918"/>
            <a:ext cx="7777217" cy="48160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b="1" dirty="0"/>
              <a:t>Data interpretation</a:t>
            </a:r>
            <a:r>
              <a:rPr lang="en-US" sz="2800" dirty="0"/>
              <a:t>: Use AI to analyze client data for patterns and insights that inform treatment plans.</a:t>
            </a:r>
          </a:p>
          <a:p>
            <a:pPr lvl="0"/>
            <a:r>
              <a:rPr lang="en-US" sz="2800" b="1" dirty="0"/>
              <a:t>Digital literacy</a:t>
            </a:r>
            <a:r>
              <a:rPr lang="en-US" sz="2800" dirty="0"/>
              <a:t>: Navigate AI-powered platforms for scheduling, record-keeping, and virtual sessions.</a:t>
            </a:r>
          </a:p>
          <a:p>
            <a:pPr lvl="0"/>
            <a:r>
              <a:rPr lang="en-US" sz="2800" b="1" dirty="0"/>
              <a:t>Assessment tools</a:t>
            </a:r>
            <a:r>
              <a:rPr lang="en-US" sz="2800" dirty="0"/>
              <a:t>: Employ AI-assisted diagnostics to support mental health evaluations.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en-US" sz="28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14744" t="27366" r="67468" b="40707"/>
          <a:stretch/>
        </p:blipFill>
        <p:spPr bwMode="auto">
          <a:xfrm>
            <a:off x="8694549" y="2052919"/>
            <a:ext cx="3497451" cy="42548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94784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Ethical and Professional Competence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1" y="1954947"/>
            <a:ext cx="8258403" cy="4195481"/>
          </a:xfrm>
        </p:spPr>
        <p:txBody>
          <a:bodyPr>
            <a:normAutofit/>
          </a:bodyPr>
          <a:lstStyle/>
          <a:p>
            <a:pPr lvl="0"/>
            <a:r>
              <a:rPr lang="en-US" sz="2800" b="1" dirty="0"/>
              <a:t>Informed consent</a:t>
            </a:r>
            <a:r>
              <a:rPr lang="en-US" sz="2800" dirty="0"/>
              <a:t>: Clearly explain AI use to clients and obtain their permission.</a:t>
            </a:r>
          </a:p>
          <a:p>
            <a:pPr lvl="0"/>
            <a:r>
              <a:rPr lang="en-US" sz="2800" b="1" dirty="0"/>
              <a:t>Bias awareness</a:t>
            </a:r>
            <a:r>
              <a:rPr lang="en-US" sz="2800" dirty="0"/>
              <a:t>: Recognize and mitigate algorithmic bias to ensure fair treatment.</a:t>
            </a:r>
          </a:p>
          <a:p>
            <a:pPr lvl="0"/>
            <a:r>
              <a:rPr lang="en-US" sz="2800" b="1" dirty="0"/>
              <a:t>Confidentiality</a:t>
            </a:r>
            <a:r>
              <a:rPr lang="en-US" sz="2800" dirty="0"/>
              <a:t>: Safeguard sensitive data and comply with privacy regulations.</a:t>
            </a:r>
          </a:p>
          <a:p>
            <a:endParaRPr lang="en-US" sz="2800" dirty="0"/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58654" t="41904" r="24199" b="28734"/>
          <a:stretch/>
        </p:blipFill>
        <p:spPr bwMode="auto">
          <a:xfrm>
            <a:off x="9283485" y="2417736"/>
            <a:ext cx="2712203" cy="32391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226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847718" cy="1400530"/>
          </a:xfrm>
        </p:spPr>
        <p:txBody>
          <a:bodyPr/>
          <a:lstStyle/>
          <a:p>
            <a:r>
              <a:rPr lang="en-US" sz="4400" b="1" dirty="0"/>
              <a:t>Career and Educational Guidance</a:t>
            </a:r>
            <a:r>
              <a:rPr lang="en-US" sz="4400" dirty="0"/>
              <a:t/>
            </a:r>
            <a:br>
              <a:rPr lang="en-US" sz="4400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417" y="2052918"/>
            <a:ext cx="8381651" cy="4195481"/>
          </a:xfrm>
        </p:spPr>
        <p:txBody>
          <a:bodyPr>
            <a:normAutofit/>
          </a:bodyPr>
          <a:lstStyle/>
          <a:p>
            <a:pPr lvl="0"/>
            <a:r>
              <a:rPr lang="en-US" sz="2800" b="1" dirty="0" smtClean="0"/>
              <a:t>Labor </a:t>
            </a:r>
            <a:r>
              <a:rPr lang="en-US" sz="2800" b="1" dirty="0"/>
              <a:t>market analysis</a:t>
            </a:r>
            <a:r>
              <a:rPr lang="en-US" sz="2800" dirty="0"/>
              <a:t>: Leverage AI to track employment trends and advise clients on career paths</a:t>
            </a:r>
            <a:r>
              <a:rPr lang="en-US" sz="2800" dirty="0" smtClean="0"/>
              <a:t>.</a:t>
            </a:r>
          </a:p>
          <a:p>
            <a:pPr marL="0" lvl="0" indent="0">
              <a:buNone/>
            </a:pPr>
            <a:endParaRPr lang="en-US" sz="2800" dirty="0"/>
          </a:p>
          <a:p>
            <a:r>
              <a:rPr lang="en-US" sz="2800" b="1" dirty="0"/>
              <a:t>Virtual reality (VR)</a:t>
            </a:r>
            <a:r>
              <a:rPr lang="en-US" sz="2800" dirty="0"/>
              <a:t>: Explore immersive tools for treating conditions </a:t>
            </a:r>
            <a:r>
              <a:rPr lang="en-US" sz="2800" dirty="0" smtClean="0"/>
              <a:t>like PTSD</a:t>
            </a:r>
            <a:r>
              <a:rPr lang="en-US" sz="2800" dirty="0"/>
              <a:t>: Post-Traumatic Stress </a:t>
            </a:r>
            <a:r>
              <a:rPr lang="en-US" sz="2800" dirty="0" smtClean="0"/>
              <a:t>Disorder </a:t>
            </a:r>
            <a:r>
              <a:rPr lang="en-US" sz="2800" dirty="0"/>
              <a:t>and anxiety.</a:t>
            </a:r>
          </a:p>
          <a:p>
            <a:pPr marL="0" indent="0">
              <a:buNone/>
            </a:pPr>
            <a:endParaRPr lang="en-US" sz="2800" dirty="0"/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49999" t="18814" r="27404" b="56101"/>
          <a:stretch/>
        </p:blipFill>
        <p:spPr bwMode="auto">
          <a:xfrm>
            <a:off x="8849532" y="2262753"/>
            <a:ext cx="3342468" cy="32856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41626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Approaches to enhance skills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052918"/>
            <a:ext cx="7868021" cy="4195481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Creative learning</a:t>
            </a:r>
            <a:endParaRPr lang="en-US" dirty="0" smtClean="0"/>
          </a:p>
          <a:p>
            <a:r>
              <a:rPr lang="en-US" dirty="0" smtClean="0"/>
              <a:t>Creative </a:t>
            </a:r>
            <a:r>
              <a:rPr lang="en-US" dirty="0"/>
              <a:t>learning" is an approach to education that emphasizes imagination, curiosity, and innovation, helping learners engage more deeply with ideas by thinking outside the box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r>
              <a:rPr lang="en-US" dirty="0" smtClean="0"/>
              <a:t>It’s </a:t>
            </a:r>
            <a:r>
              <a:rPr lang="en-US" dirty="0"/>
              <a:t>less about memorizing facts and more about exploring, experimenting, and problem-solving in new and meaningful ways</a:t>
            </a:r>
          </a:p>
        </p:txBody>
      </p:sp>
      <p:pic>
        <p:nvPicPr>
          <p:cNvPr id="5" name="Picture 4"/>
          <p:cNvPicPr/>
          <p:nvPr/>
        </p:nvPicPr>
        <p:blipFill rotWithShape="1">
          <a:blip r:embed="rId2"/>
          <a:srcRect l="1924" t="34208" r="55288" b="31585"/>
          <a:stretch/>
        </p:blipFill>
        <p:spPr bwMode="auto">
          <a:xfrm>
            <a:off x="7868021" y="2386739"/>
            <a:ext cx="4365625" cy="31926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4353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Core Elements of Creative </a:t>
            </a:r>
            <a:r>
              <a:rPr lang="en-US" b="1" dirty="0"/>
              <a:t>L</a:t>
            </a:r>
            <a:r>
              <a:rPr lang="en-US" b="1" dirty="0" smtClean="0"/>
              <a:t>earning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056" y="1769890"/>
            <a:ext cx="7942716" cy="4195481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Here are the key components that define creative learning: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Imagination – Using storytelling, role-play, and fantasy to spark interest.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Exploration – Encouraging learners to ask questions and investigate topics themselves.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Making &amp; Doing – Hands-on activities (e.g., building models, creating art, coding).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Collaboration – Working together to share ideas and solve problems.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Reflection – Thinking about the process and learning from mistakes.</a:t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14744" t="27366" r="67468" b="40707"/>
          <a:stretch/>
        </p:blipFill>
        <p:spPr bwMode="auto">
          <a:xfrm>
            <a:off x="8218715" y="1853248"/>
            <a:ext cx="3973286" cy="44545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91245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How to Foster Creative </a:t>
            </a:r>
            <a:r>
              <a:rPr lang="en-US" b="1" dirty="0" smtClean="0"/>
              <a:t>Learning</a:t>
            </a:r>
            <a:r>
              <a:rPr lang="en-US" b="1" dirty="0"/>
              <a:t/>
            </a:r>
            <a:br>
              <a:rPr lang="en-US" b="1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830" y="2052918"/>
            <a:ext cx="8142513" cy="4195481"/>
          </a:xfrm>
        </p:spPr>
        <p:txBody>
          <a:bodyPr>
            <a:normAutofit/>
          </a:bodyPr>
          <a:lstStyle/>
          <a:p>
            <a:r>
              <a:rPr lang="en-US" dirty="0" smtClean="0"/>
              <a:t>Use </a:t>
            </a:r>
            <a:r>
              <a:rPr lang="en-US" dirty="0"/>
              <a:t>open-ended questions: "What if...?" or "How might we</a:t>
            </a:r>
            <a:r>
              <a:rPr lang="en-US" dirty="0" smtClean="0"/>
              <a:t>...?"</a:t>
            </a:r>
          </a:p>
          <a:p>
            <a:endParaRPr lang="en-US" dirty="0" smtClean="0"/>
          </a:p>
          <a:p>
            <a:r>
              <a:rPr lang="en-US" dirty="0" smtClean="0"/>
              <a:t>Allow </a:t>
            </a:r>
            <a:r>
              <a:rPr lang="en-US" dirty="0"/>
              <a:t>freedom to choose how learners show what they know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Incorporate </a:t>
            </a:r>
            <a:r>
              <a:rPr lang="en-US" dirty="0"/>
              <a:t>multisensory tools: music, visuals, movement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Provide </a:t>
            </a:r>
            <a:r>
              <a:rPr lang="en-US" dirty="0"/>
              <a:t>real-world problems to solve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Celebrate </a:t>
            </a:r>
            <a:r>
              <a:rPr lang="en-US" dirty="0"/>
              <a:t>original thinking, not just correct answers.</a:t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62500" t="21664" r="20032" b="54390"/>
          <a:stretch/>
        </p:blipFill>
        <p:spPr bwMode="auto">
          <a:xfrm>
            <a:off x="8524069" y="1853247"/>
            <a:ext cx="3667932" cy="37881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199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Tools That Support Creative </a:t>
            </a:r>
            <a:r>
              <a:rPr lang="en-US" b="1" dirty="0" smtClean="0"/>
              <a:t>Learning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LEGO Education</a:t>
            </a:r>
          </a:p>
          <a:p>
            <a:endParaRPr lang="en-US" dirty="0" smtClean="0"/>
          </a:p>
          <a:p>
            <a:r>
              <a:rPr lang="en-US" dirty="0" smtClean="0"/>
              <a:t>Scratch </a:t>
            </a:r>
            <a:r>
              <a:rPr lang="en-US" dirty="0"/>
              <a:t>(coding 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r>
              <a:rPr lang="en-US" dirty="0" err="1" smtClean="0"/>
              <a:t>Tinkercad</a:t>
            </a:r>
            <a:r>
              <a:rPr lang="en-US" dirty="0" smtClean="0"/>
              <a:t> </a:t>
            </a:r>
            <a:r>
              <a:rPr lang="en-US" dirty="0"/>
              <a:t>(3D design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r>
              <a:rPr lang="en-US" dirty="0" err="1" smtClean="0"/>
              <a:t>Padlet</a:t>
            </a:r>
            <a:r>
              <a:rPr lang="en-US" dirty="0" smtClean="0"/>
              <a:t> </a:t>
            </a:r>
            <a:r>
              <a:rPr lang="en-US" dirty="0"/>
              <a:t>or </a:t>
            </a:r>
            <a:r>
              <a:rPr lang="en-US" dirty="0" err="1"/>
              <a:t>Jamboard</a:t>
            </a:r>
            <a:r>
              <a:rPr lang="en-US" dirty="0"/>
              <a:t> for </a:t>
            </a:r>
            <a:r>
              <a:rPr lang="en-US" dirty="0" smtClean="0"/>
              <a:t>brainstorming</a:t>
            </a:r>
          </a:p>
          <a:p>
            <a:endParaRPr lang="en-US" dirty="0" smtClean="0"/>
          </a:p>
          <a:p>
            <a:r>
              <a:rPr lang="en-US" dirty="0" smtClean="0"/>
              <a:t>Flip </a:t>
            </a:r>
            <a:r>
              <a:rPr lang="en-US" dirty="0"/>
              <a:t>(formerly </a:t>
            </a:r>
            <a:r>
              <a:rPr lang="en-US" dirty="0" err="1"/>
              <a:t>Flipgrid</a:t>
            </a:r>
            <a:r>
              <a:rPr lang="en-US" dirty="0"/>
              <a:t>) for student video reflections</a:t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53045" t="36203" r="25481" b="38997"/>
          <a:stretch/>
        </p:blipFill>
        <p:spPr bwMode="auto">
          <a:xfrm>
            <a:off x="8384583" y="2123268"/>
            <a:ext cx="3698929" cy="31771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91022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Design Thinking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2052918"/>
            <a:ext cx="6767059" cy="4195481"/>
          </a:xfrm>
        </p:spPr>
        <p:txBody>
          <a:bodyPr/>
          <a:lstStyle/>
          <a:p>
            <a:r>
              <a:rPr lang="en-US" dirty="0"/>
              <a:t>Design thinking is a non-linear, iterative process that expert teams use </a:t>
            </a:r>
            <a:r>
              <a:rPr lang="en-US" dirty="0" smtClean="0"/>
              <a:t>to understand </a:t>
            </a:r>
            <a:r>
              <a:rPr lang="en-US" dirty="0"/>
              <a:t>users, challenge assumptions, redefine problems Design Thinking framework</a:t>
            </a:r>
          </a:p>
          <a:p>
            <a:r>
              <a:rPr lang="en-US" dirty="0"/>
              <a:t>Design Thinking is a design methodology that provides a solution-based approach to </a:t>
            </a:r>
            <a:r>
              <a:rPr lang="en-US" dirty="0" err="1" smtClean="0"/>
              <a:t>solvingproblems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It’s </a:t>
            </a:r>
            <a:r>
              <a:rPr lang="en-US" dirty="0"/>
              <a:t>extremely useful in tackling complex problems that are ill-defined </a:t>
            </a:r>
            <a:r>
              <a:rPr lang="en-US" dirty="0" smtClean="0"/>
              <a:t>or </a:t>
            </a:r>
            <a:r>
              <a:rPr lang="en-US" dirty="0" err="1" smtClean="0"/>
              <a:t>unknown.and</a:t>
            </a:r>
            <a:r>
              <a:rPr lang="en-US" dirty="0" smtClean="0"/>
              <a:t> </a:t>
            </a:r>
            <a:r>
              <a:rPr lang="en-US" dirty="0"/>
              <a:t>create </a:t>
            </a:r>
            <a:r>
              <a:rPr lang="en-US" dirty="0" smtClean="0"/>
              <a:t>innovative solutions </a:t>
            </a:r>
            <a:r>
              <a:rPr lang="en-US" dirty="0"/>
              <a:t>to prototype and test</a:t>
            </a:r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58654" t="41904" r="24199" b="28734"/>
          <a:stretch/>
        </p:blipFill>
        <p:spPr bwMode="auto">
          <a:xfrm>
            <a:off x="8534401" y="1853248"/>
            <a:ext cx="3461288" cy="38036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75277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🔁 The 5 Stages of Design Thinking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484" y="1853248"/>
            <a:ext cx="5786814" cy="4195481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Stage Description Key </a:t>
            </a:r>
          </a:p>
          <a:p>
            <a:endParaRPr lang="en-US" dirty="0" smtClean="0"/>
          </a:p>
          <a:p>
            <a:r>
              <a:rPr lang="en-US" dirty="0" smtClean="0"/>
              <a:t>Questions1</a:t>
            </a:r>
            <a:r>
              <a:rPr lang="en-US" dirty="0"/>
              <a:t>. </a:t>
            </a:r>
            <a:r>
              <a:rPr lang="en-US" dirty="0" smtClean="0"/>
              <a:t>Empathize Understand </a:t>
            </a:r>
            <a:r>
              <a:rPr lang="en-US" dirty="0"/>
              <a:t>the needs and emotions of the </a:t>
            </a:r>
            <a:r>
              <a:rPr lang="en-US" dirty="0" smtClean="0"/>
              <a:t>users. Who </a:t>
            </a:r>
            <a:r>
              <a:rPr lang="en-US" dirty="0"/>
              <a:t>are we designing for? What do they need</a:t>
            </a:r>
            <a:r>
              <a:rPr lang="en-US" dirty="0" smtClean="0"/>
              <a:t>?</a:t>
            </a:r>
          </a:p>
          <a:p>
            <a:endParaRPr lang="en-US" dirty="0" smtClean="0"/>
          </a:p>
          <a:p>
            <a:r>
              <a:rPr lang="en-US" dirty="0" smtClean="0"/>
              <a:t>2</a:t>
            </a:r>
            <a:r>
              <a:rPr lang="en-US" dirty="0"/>
              <a:t>. </a:t>
            </a:r>
            <a:r>
              <a:rPr lang="en-US" dirty="0" smtClean="0"/>
              <a:t>Define Clearly </a:t>
            </a:r>
            <a:r>
              <a:rPr lang="en-US" dirty="0"/>
              <a:t>articulate the </a:t>
            </a:r>
            <a:r>
              <a:rPr lang="en-US" dirty="0" smtClean="0"/>
              <a:t>problem. What </a:t>
            </a:r>
            <a:r>
              <a:rPr lang="en-US" dirty="0"/>
              <a:t>is the core problem</a:t>
            </a:r>
            <a:r>
              <a:rPr lang="en-US" dirty="0" smtClean="0"/>
              <a:t>?</a:t>
            </a:r>
          </a:p>
          <a:p>
            <a:endParaRPr lang="en-US" dirty="0" smtClean="0"/>
          </a:p>
          <a:p>
            <a:r>
              <a:rPr lang="en-US" dirty="0" smtClean="0"/>
              <a:t>3</a:t>
            </a:r>
            <a:r>
              <a:rPr lang="en-US" dirty="0"/>
              <a:t>. </a:t>
            </a:r>
            <a:r>
              <a:rPr lang="en-US" dirty="0" smtClean="0"/>
              <a:t>Ideate Brainstorm </a:t>
            </a:r>
            <a:r>
              <a:rPr lang="en-US" dirty="0"/>
              <a:t>as many ideas as </a:t>
            </a:r>
            <a:r>
              <a:rPr lang="en-US" dirty="0" smtClean="0"/>
              <a:t>possible. What </a:t>
            </a:r>
            <a:r>
              <a:rPr lang="en-US" dirty="0"/>
              <a:t>are some creative solutions</a:t>
            </a:r>
            <a:r>
              <a:rPr lang="en-US" dirty="0" smtClean="0"/>
              <a:t>?</a:t>
            </a:r>
          </a:p>
          <a:p>
            <a:endParaRPr lang="en-US" dirty="0" smtClean="0"/>
          </a:p>
          <a:p>
            <a:r>
              <a:rPr lang="en-US" dirty="0" smtClean="0"/>
              <a:t>4</a:t>
            </a:r>
            <a:r>
              <a:rPr lang="en-US" dirty="0"/>
              <a:t>. </a:t>
            </a:r>
            <a:r>
              <a:rPr lang="en-US" dirty="0" smtClean="0"/>
              <a:t>Prototype Create </a:t>
            </a:r>
            <a:r>
              <a:rPr lang="en-US" dirty="0"/>
              <a:t>quick, low-cost models of the </a:t>
            </a:r>
            <a:r>
              <a:rPr lang="en-US" dirty="0" smtClean="0"/>
              <a:t>ideas. What </a:t>
            </a:r>
            <a:r>
              <a:rPr lang="en-US" dirty="0"/>
              <a:t>can we build to test our ideas</a:t>
            </a:r>
            <a:r>
              <a:rPr lang="en-US" dirty="0" smtClean="0"/>
              <a:t>?</a:t>
            </a:r>
          </a:p>
          <a:p>
            <a:endParaRPr lang="en-US" dirty="0" smtClean="0"/>
          </a:p>
          <a:p>
            <a:r>
              <a:rPr lang="en-US" dirty="0" smtClean="0"/>
              <a:t>5</a:t>
            </a:r>
            <a:r>
              <a:rPr lang="en-US" dirty="0"/>
              <a:t>. </a:t>
            </a:r>
            <a:r>
              <a:rPr lang="en-US" dirty="0" smtClean="0"/>
              <a:t>Test Try </a:t>
            </a:r>
            <a:r>
              <a:rPr lang="en-US" dirty="0"/>
              <a:t>out prototypes, get feedback, and </a:t>
            </a:r>
            <a:r>
              <a:rPr lang="en-US" dirty="0" smtClean="0"/>
              <a:t>improve. Does </a:t>
            </a:r>
            <a:r>
              <a:rPr lang="en-US" dirty="0"/>
              <a:t>this solution work? Why or why not?</a:t>
            </a:r>
          </a:p>
        </p:txBody>
      </p:sp>
      <p:pic>
        <p:nvPicPr>
          <p:cNvPr id="5" name="Picture 4"/>
          <p:cNvPicPr/>
          <p:nvPr/>
        </p:nvPicPr>
        <p:blipFill rotWithShape="1">
          <a:blip r:embed="rId2"/>
          <a:srcRect l="23558" t="48176" r="28526" b="14766"/>
          <a:stretch/>
        </p:blipFill>
        <p:spPr bwMode="auto">
          <a:xfrm>
            <a:off x="5921298" y="2565100"/>
            <a:ext cx="6374765" cy="27717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08210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🎯 Why Use Design </a:t>
            </a:r>
            <a:r>
              <a:rPr lang="en-US" b="1" dirty="0" smtClean="0"/>
              <a:t>Thinking</a:t>
            </a:r>
            <a:r>
              <a:rPr lang="en-US" b="1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Builds </a:t>
            </a:r>
            <a:r>
              <a:rPr lang="en-US" dirty="0"/>
              <a:t>creative confidence</a:t>
            </a:r>
            <a:br>
              <a:rPr lang="en-US" dirty="0"/>
            </a:br>
            <a:endParaRPr lang="en-US" dirty="0" smtClean="0"/>
          </a:p>
          <a:p>
            <a:r>
              <a:rPr lang="en-US" dirty="0" smtClean="0"/>
              <a:t>Solves </a:t>
            </a:r>
            <a:r>
              <a:rPr lang="en-US" dirty="0"/>
              <a:t>real, relevant </a:t>
            </a:r>
            <a:r>
              <a:rPr lang="en-US" dirty="0" smtClean="0"/>
              <a:t>problems</a:t>
            </a:r>
          </a:p>
          <a:p>
            <a:r>
              <a:rPr lang="en-US" dirty="0" smtClean="0"/>
              <a:t>Encourages </a:t>
            </a:r>
            <a:r>
              <a:rPr lang="en-US" dirty="0"/>
              <a:t>collaboration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Promotes iterative learning (learning by doing and refining)</a:t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49999" t="18814" r="27404" b="56101"/>
          <a:stretch/>
        </p:blipFill>
        <p:spPr bwMode="auto">
          <a:xfrm>
            <a:off x="8849532" y="2262753"/>
            <a:ext cx="3342468" cy="32856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39307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747140" cy="1400530"/>
          </a:xfrm>
        </p:spPr>
        <p:txBody>
          <a:bodyPr/>
          <a:lstStyle/>
          <a:p>
            <a:r>
              <a:rPr lang="en-US" dirty="0"/>
              <a:t>What is artificial intelligence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920" y="2052918"/>
            <a:ext cx="7065070" cy="4195481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2800" dirty="0" smtClean="0"/>
              <a:t>When </a:t>
            </a:r>
            <a:r>
              <a:rPr lang="en-US" sz="2800" dirty="0"/>
              <a:t>a machine……</a:t>
            </a:r>
          </a:p>
          <a:p>
            <a:pPr>
              <a:lnSpc>
                <a:spcPct val="120000"/>
              </a:lnSpc>
            </a:pPr>
            <a:r>
              <a:rPr lang="en-US" sz="3500" dirty="0"/>
              <a:t>Mimics human intelligence</a:t>
            </a:r>
          </a:p>
          <a:p>
            <a:pPr>
              <a:lnSpc>
                <a:spcPct val="120000"/>
              </a:lnSpc>
            </a:pPr>
            <a:r>
              <a:rPr lang="en-US" sz="3500" dirty="0"/>
              <a:t>Can solve real world problems</a:t>
            </a:r>
          </a:p>
          <a:p>
            <a:pPr>
              <a:lnSpc>
                <a:spcPct val="120000"/>
              </a:lnSpc>
            </a:pPr>
            <a:r>
              <a:rPr lang="en-US" sz="3500" dirty="0"/>
              <a:t>Improve on its own from past experiences</a:t>
            </a:r>
          </a:p>
          <a:p>
            <a:pPr>
              <a:lnSpc>
                <a:spcPct val="120000"/>
              </a:lnSpc>
            </a:pPr>
            <a:r>
              <a:rPr lang="en-US" sz="3500" dirty="0"/>
              <a:t>Can predict and make decisions on its own</a:t>
            </a:r>
          </a:p>
          <a:p>
            <a:pPr marL="0" indent="0">
              <a:buNone/>
            </a:pPr>
            <a:r>
              <a:rPr lang="en-US" sz="3500" dirty="0"/>
              <a:t>……it can be termed as artificially intelligent!</a:t>
            </a:r>
          </a:p>
          <a:p>
            <a:endParaRPr lang="en-US" sz="3500" dirty="0"/>
          </a:p>
          <a:p>
            <a:endParaRPr lang="en-US" sz="2800" dirty="0"/>
          </a:p>
          <a:p>
            <a:pPr marL="0" indent="0">
              <a:buNone/>
            </a:pPr>
            <a:r>
              <a:rPr lang="en-US" sz="2800" b="1" dirty="0"/>
              <a:t> </a:t>
            </a:r>
            <a:endParaRPr lang="en-US" sz="2800" dirty="0"/>
          </a:p>
          <a:p>
            <a:endParaRPr lang="en-US" dirty="0"/>
          </a:p>
        </p:txBody>
      </p:sp>
      <p:pic>
        <p:nvPicPr>
          <p:cNvPr id="5" name="Picture 4"/>
          <p:cNvPicPr/>
          <p:nvPr/>
        </p:nvPicPr>
        <p:blipFill rotWithShape="1">
          <a:blip r:embed="rId2"/>
          <a:srcRect l="53205" t="16533" r="19391" b="20182"/>
          <a:stretch/>
        </p:blipFill>
        <p:spPr bwMode="auto">
          <a:xfrm>
            <a:off x="7916324" y="1853248"/>
            <a:ext cx="4275676" cy="47335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793981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Thinking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598" y="2096461"/>
            <a:ext cx="8606745" cy="419548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Empathize – Interview classmates and teachers about rainy-day feelings.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Define – Kids feel restless and want physical activity even indoors.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Ideate – Brainstorm: indoor obstacle course, dance videos, board games.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Prototype – Build a mini indoor activity station.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Test – Try it during lunch recess and get feedback.</a:t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58654" t="41904" r="24199" b="28734"/>
          <a:stretch/>
        </p:blipFill>
        <p:spPr bwMode="auto">
          <a:xfrm>
            <a:off x="9283485" y="2417736"/>
            <a:ext cx="2712203" cy="32391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930460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Empathize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5686" y="2052918"/>
            <a:ext cx="7815943" cy="4195481"/>
          </a:xfrm>
        </p:spPr>
        <p:txBody>
          <a:bodyPr/>
          <a:lstStyle/>
          <a:p>
            <a:r>
              <a:rPr lang="en-US" dirty="0"/>
              <a:t>Design thinking begins with empathy. This requires doing away with </a:t>
            </a:r>
            <a:r>
              <a:rPr lang="en-US" dirty="0" smtClean="0"/>
              <a:t>any preconceived </a:t>
            </a:r>
            <a:r>
              <a:rPr lang="en-US" dirty="0"/>
              <a:t>notions and immersing oneself in the context of the problem for </a:t>
            </a:r>
            <a:r>
              <a:rPr lang="en-US" dirty="0" smtClean="0"/>
              <a:t>better understanding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In </a:t>
            </a:r>
            <a:r>
              <a:rPr lang="en-US" dirty="0"/>
              <a:t>simple words, through empathy, one is able to put oneself in </a:t>
            </a:r>
            <a:r>
              <a:rPr lang="en-US" dirty="0" smtClean="0"/>
              <a:t>other people's </a:t>
            </a:r>
            <a:r>
              <a:rPr lang="en-US" dirty="0"/>
              <a:t>shoes and connect with how they might be feeling about their </a:t>
            </a:r>
            <a:r>
              <a:rPr lang="en-US" dirty="0" smtClean="0"/>
              <a:t>problem.</a:t>
            </a:r>
          </a:p>
          <a:p>
            <a:pPr marL="0" indent="0">
              <a:buNone/>
            </a:pPr>
            <a:r>
              <a:rPr lang="en-US" dirty="0" smtClean="0"/>
              <a:t>As </a:t>
            </a:r>
            <a:r>
              <a:rPr lang="en-US" dirty="0"/>
              <a:t>a designer of the solution to a challenge, one should </a:t>
            </a:r>
            <a:r>
              <a:rPr lang="en-US" dirty="0" smtClean="0"/>
              <a:t>always understand </a:t>
            </a:r>
            <a:r>
              <a:rPr lang="en-US" dirty="0"/>
              <a:t>the problem from the end-user perspective. This is done by </a:t>
            </a:r>
            <a:r>
              <a:rPr lang="en-US" dirty="0" smtClean="0"/>
              <a:t>observation, interaction </a:t>
            </a:r>
            <a:r>
              <a:rPr lang="en-US" dirty="0"/>
              <a:t>or by imagination</a:t>
            </a:r>
            <a:r>
              <a:rPr lang="en-US" dirty="0" smtClean="0"/>
              <a:t>, circumstance</a:t>
            </a:r>
            <a:r>
              <a:rPr lang="en-US" dirty="0"/>
              <a:t>, or situation.</a:t>
            </a:r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49999" t="18814" r="27404" b="56101"/>
          <a:stretch/>
        </p:blipFill>
        <p:spPr bwMode="auto">
          <a:xfrm>
            <a:off x="8131629" y="2052917"/>
            <a:ext cx="3733800" cy="360765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905902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Empathy Map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2" y="1691722"/>
            <a:ext cx="6788831" cy="4730849"/>
          </a:xfrm>
        </p:spPr>
        <p:txBody>
          <a:bodyPr>
            <a:normAutofit/>
          </a:bodyPr>
          <a:lstStyle/>
          <a:p>
            <a:r>
              <a:rPr lang="en-US" dirty="0"/>
              <a:t>An extremely useful tool for understanding the users’ needs and gaining </a:t>
            </a:r>
            <a:r>
              <a:rPr lang="en-US" dirty="0" smtClean="0"/>
              <a:t>a deeper </a:t>
            </a:r>
            <a:r>
              <a:rPr lang="en-US" dirty="0"/>
              <a:t>insight into the problem at hand is the empathy map. It also helps in deepening </a:t>
            </a:r>
            <a:r>
              <a:rPr lang="en-US" dirty="0" smtClean="0"/>
              <a:t>that understanding</a:t>
            </a:r>
            <a:r>
              <a:rPr lang="en-US" dirty="0"/>
              <a:t>, gaining insight into the user’s behavior</a:t>
            </a:r>
            <a:r>
              <a:rPr lang="en-US" dirty="0" smtClean="0"/>
              <a:t>.</a:t>
            </a:r>
          </a:p>
          <a:p>
            <a:r>
              <a:rPr lang="en-US" dirty="0"/>
              <a:t>To create a “persona” or profile for the user, you can use the empathy map activity </a:t>
            </a:r>
            <a:r>
              <a:rPr lang="en-US" dirty="0" smtClean="0"/>
              <a:t>to create </a:t>
            </a:r>
            <a:r>
              <a:rPr lang="en-US" dirty="0"/>
              <a:t>a realistic general representation of the user or users. Personas can include </a:t>
            </a:r>
            <a:r>
              <a:rPr lang="en-US" dirty="0" smtClean="0"/>
              <a:t>details about </a:t>
            </a:r>
            <a:r>
              <a:rPr lang="en-US" dirty="0"/>
              <a:t>a user’s education, lifestyle, interests, values, goals, needs, thoughts, </a:t>
            </a:r>
            <a:r>
              <a:rPr lang="en-US" dirty="0" smtClean="0"/>
              <a:t>desires, attitudes</a:t>
            </a:r>
            <a:r>
              <a:rPr lang="en-US" dirty="0"/>
              <a:t>, and actions</a:t>
            </a:r>
          </a:p>
        </p:txBody>
      </p:sp>
      <p:pic>
        <p:nvPicPr>
          <p:cNvPr id="6" name="Picture 2" descr="AI chip and motherboard with glowing blue lights representing advanced technology, digital innovation, and future computing in electronics and artificial intelligenc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943" y="1691722"/>
            <a:ext cx="4757057" cy="389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50843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Empathy Map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744" y="2052918"/>
            <a:ext cx="5867399" cy="4195481"/>
          </a:xfrm>
        </p:spPr>
        <p:txBody>
          <a:bodyPr/>
          <a:lstStyle/>
          <a:p>
            <a:r>
              <a:rPr lang="en-US" dirty="0"/>
              <a:t>An Empathy Map is divided into 4 quadrants. —Says, Thinks, Does, Feels</a:t>
            </a:r>
          </a:p>
          <a:p>
            <a:r>
              <a:rPr lang="en-US" dirty="0"/>
              <a:t>● Says – This quadrant contains whatever the user says aloud</a:t>
            </a:r>
          </a:p>
          <a:p>
            <a:r>
              <a:rPr lang="en-US" dirty="0"/>
              <a:t>● Thinks – This quadrant depicts the thoughts which user have about the problem</a:t>
            </a:r>
          </a:p>
          <a:p>
            <a:r>
              <a:rPr lang="en-US" dirty="0"/>
              <a:t>● Does –This quadrant depicts the actions of user</a:t>
            </a:r>
          </a:p>
          <a:p>
            <a:r>
              <a:rPr lang="en-US" dirty="0"/>
              <a:t>● Feels – This quadrant displays the emotional status of the user.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0429" y="2257778"/>
            <a:ext cx="5279685" cy="3881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3974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Empathy Map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2918"/>
            <a:ext cx="7641771" cy="4195481"/>
          </a:xfrm>
        </p:spPr>
        <p:txBody>
          <a:bodyPr/>
          <a:lstStyle/>
          <a:p>
            <a:r>
              <a:rPr lang="en-US" dirty="0"/>
              <a:t>Draw the Empathy map grid as shown above. Write down the respective </a:t>
            </a:r>
            <a:r>
              <a:rPr lang="en-US" dirty="0" err="1" smtClean="0"/>
              <a:t>observationsin</a:t>
            </a:r>
            <a:r>
              <a:rPr lang="en-US" dirty="0" smtClean="0"/>
              <a:t> </a:t>
            </a:r>
            <a:r>
              <a:rPr lang="en-US" dirty="0"/>
              <a:t>corresponding quadrants. </a:t>
            </a:r>
            <a:endParaRPr lang="en-US" dirty="0" smtClean="0"/>
          </a:p>
          <a:p>
            <a:r>
              <a:rPr lang="en-US" dirty="0" smtClean="0"/>
              <a:t>These </a:t>
            </a:r>
            <a:r>
              <a:rPr lang="en-US" dirty="0"/>
              <a:t>observations can be written directly or can paste a </a:t>
            </a:r>
            <a:r>
              <a:rPr lang="en-US" dirty="0" smtClean="0"/>
              <a:t>sticky note </a:t>
            </a:r>
            <a:r>
              <a:rPr lang="en-US" dirty="0"/>
              <a:t>with the observations in the quadrants. </a:t>
            </a:r>
            <a:endParaRPr lang="en-US" dirty="0" smtClean="0"/>
          </a:p>
          <a:p>
            <a:pPr>
              <a:buFont typeface="Wingdings" panose="05000000000000000000" pitchFamily="2" charset="2"/>
              <a:buChar char="Ø"/>
            </a:pPr>
            <a:endParaRPr lang="en-US" dirty="0" smtClean="0"/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Let </a:t>
            </a:r>
            <a:r>
              <a:rPr lang="en-US" dirty="0"/>
              <a:t>us understand through an example. </a:t>
            </a:r>
            <a:r>
              <a:rPr lang="en-US" dirty="0" smtClean="0"/>
              <a:t>JOHN is </a:t>
            </a:r>
            <a:r>
              <a:rPr lang="en-US" dirty="0"/>
              <a:t>having a desktop computer. She is planning to buy one new Laptop for her </a:t>
            </a:r>
            <a:r>
              <a:rPr lang="en-US" dirty="0" smtClean="0"/>
              <a:t>educational purpose</a:t>
            </a:r>
            <a:r>
              <a:rPr lang="en-US" dirty="0"/>
              <a:t>. Let us create an Empathy map for </a:t>
            </a:r>
            <a:r>
              <a:rPr lang="en-US" dirty="0" smtClean="0"/>
              <a:t>JOHN.</a:t>
            </a:r>
            <a:endParaRPr lang="en-US" dirty="0"/>
          </a:p>
        </p:txBody>
      </p:sp>
      <p:pic>
        <p:nvPicPr>
          <p:cNvPr id="4" name="Picture 2" descr="AI chip and motherboard with glowing blue lights representing advanced technology, digital innovation, and future computing in electronics and artificial intelligenc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0114" y="1685346"/>
            <a:ext cx="4201886" cy="389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49626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Empathy Map for </a:t>
            </a:r>
            <a:r>
              <a:rPr lang="en-US" dirty="0" smtClean="0"/>
              <a:t>JOHN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3772" y="1853248"/>
            <a:ext cx="7957457" cy="419864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259239" y="3762619"/>
            <a:ext cx="1273629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JOHN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1303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3" y="1436914"/>
            <a:ext cx="5515202" cy="481148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In the Define stage, information collected during Empathize is used to draw </a:t>
            </a:r>
            <a:r>
              <a:rPr lang="en-US" dirty="0" smtClean="0"/>
              <a:t>insights and </a:t>
            </a:r>
            <a:r>
              <a:rPr lang="en-US" dirty="0"/>
              <a:t>is instrumental in stating the problem that needs to be solved</a:t>
            </a:r>
            <a:r>
              <a:rPr lang="en-US" dirty="0" smtClean="0"/>
              <a:t>.</a:t>
            </a:r>
          </a:p>
          <a:p>
            <a:r>
              <a:rPr lang="en-US" dirty="0"/>
              <a:t>In order to extract / gather relevant facts and information from users/customers, it </a:t>
            </a:r>
            <a:r>
              <a:rPr lang="en-US" dirty="0" smtClean="0"/>
              <a:t>is recommended </a:t>
            </a:r>
            <a:r>
              <a:rPr lang="en-US" dirty="0"/>
              <a:t>to use this simple and reliable method of questioning: the 5W1H </a:t>
            </a:r>
            <a:r>
              <a:rPr lang="en-US" dirty="0" smtClean="0"/>
              <a:t>method–i.e</a:t>
            </a:r>
            <a:r>
              <a:rPr lang="en-US" dirty="0"/>
              <a:t>. asking questions starting with Who? What? When? Where? Why? and How</a:t>
            </a:r>
            <a:r>
              <a:rPr lang="en-US" dirty="0" smtClean="0"/>
              <a:t>?</a:t>
            </a:r>
          </a:p>
          <a:p>
            <a:r>
              <a:rPr lang="en-US" dirty="0"/>
              <a:t>For </a:t>
            </a:r>
            <a:r>
              <a:rPr lang="en-US" dirty="0" smtClean="0"/>
              <a:t>Example, for </a:t>
            </a:r>
            <a:r>
              <a:rPr lang="en-US" dirty="0"/>
              <a:t>the traffic issue in a city, we could define the problem in detail after getting the </a:t>
            </a:r>
            <a:r>
              <a:rPr lang="en-US" dirty="0" smtClean="0"/>
              <a:t>answers of </a:t>
            </a:r>
            <a:r>
              <a:rPr lang="en-US" dirty="0"/>
              <a:t>5W1H questions. Sample questions of the problem is given </a:t>
            </a:r>
            <a:r>
              <a:rPr lang="en-US" dirty="0" smtClean="0"/>
              <a:t>in the diagram.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6987" y="1436914"/>
            <a:ext cx="5381625" cy="4811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7611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534886"/>
            <a:ext cx="6092145" cy="4713513"/>
          </a:xfrm>
        </p:spPr>
        <p:txBody>
          <a:bodyPr/>
          <a:lstStyle/>
          <a:p>
            <a:r>
              <a:rPr lang="en-US" dirty="0"/>
              <a:t>By now the problem is obvious and it is time to brainstorm ways and methods to </a:t>
            </a:r>
            <a:r>
              <a:rPr lang="en-US" dirty="0" smtClean="0"/>
              <a:t>solve it</a:t>
            </a:r>
            <a:r>
              <a:rPr lang="en-US" dirty="0"/>
              <a:t>. At this stage, numerous ideas are generated as a part of the problem-solving exercise. </a:t>
            </a:r>
            <a:r>
              <a:rPr lang="en-US" dirty="0" smtClean="0"/>
              <a:t>Ideation </a:t>
            </a:r>
            <a:r>
              <a:rPr lang="en-US" dirty="0"/>
              <a:t>is all about idea generation</a:t>
            </a:r>
            <a:r>
              <a:rPr lang="en-US" dirty="0" smtClean="0"/>
              <a:t>.</a:t>
            </a:r>
          </a:p>
          <a:p>
            <a:r>
              <a:rPr lang="en-US" dirty="0"/>
              <a:t>D</a:t>
            </a:r>
            <a:r>
              <a:rPr lang="en-US" dirty="0" smtClean="0"/>
              <a:t>uring </a:t>
            </a:r>
            <a:r>
              <a:rPr lang="en-US" dirty="0"/>
              <a:t>brainstorming, one should not </a:t>
            </a:r>
            <a:r>
              <a:rPr lang="en-US" dirty="0" smtClean="0"/>
              <a:t>be concerned </a:t>
            </a:r>
            <a:r>
              <a:rPr lang="en-US" dirty="0"/>
              <a:t>if the generated ideas are possible, feasible, or even viable. The only task of </a:t>
            </a:r>
            <a:r>
              <a:rPr lang="en-US" dirty="0" smtClean="0"/>
              <a:t>the thinkers </a:t>
            </a:r>
            <a:r>
              <a:rPr lang="en-US" dirty="0"/>
              <a:t>is to think of as many ideas as possible for </a:t>
            </a:r>
            <a:r>
              <a:rPr lang="en-US" dirty="0" smtClean="0"/>
              <a:t>them</a:t>
            </a:r>
          </a:p>
          <a:p>
            <a:r>
              <a:rPr lang="en-US" dirty="0" smtClean="0"/>
              <a:t>There are some </a:t>
            </a:r>
            <a:r>
              <a:rPr lang="en-US" dirty="0"/>
              <a:t>essential ideation techniques </a:t>
            </a:r>
            <a:r>
              <a:rPr lang="en-US" dirty="0" smtClean="0"/>
              <a:t>employed to </a:t>
            </a:r>
            <a:r>
              <a:rPr lang="en-US" dirty="0"/>
              <a:t>generate numerous ideas</a:t>
            </a:r>
          </a:p>
        </p:txBody>
      </p:sp>
    </p:spTree>
    <p:extLst>
      <p:ext uri="{BB962C8B-B14F-4D97-AF65-F5344CB8AC3E}">
        <p14:creationId xmlns:p14="http://schemas.microsoft.com/office/powerpoint/2010/main" val="10805658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Ideation </a:t>
            </a:r>
            <a:r>
              <a:rPr lang="en-US" dirty="0"/>
              <a:t>techniques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0231" y="1578429"/>
            <a:ext cx="7652655" cy="4474027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Brainstorm</a:t>
            </a:r>
          </a:p>
          <a:p>
            <a:pPr marL="0" indent="0">
              <a:buNone/>
            </a:pPr>
            <a:r>
              <a:rPr lang="en-US" dirty="0"/>
              <a:t>During a Brainstorming session, students leverage the synergy of the group to </a:t>
            </a:r>
            <a:r>
              <a:rPr lang="en-US" dirty="0" smtClean="0"/>
              <a:t>generate new </a:t>
            </a:r>
            <a:r>
              <a:rPr lang="en-US" dirty="0"/>
              <a:t>innovative ideas by building on others’ ideas. Participants should be able to </a:t>
            </a:r>
            <a:r>
              <a:rPr lang="en-US" dirty="0" smtClean="0"/>
              <a:t>discuss their </a:t>
            </a:r>
            <a:r>
              <a:rPr lang="en-US" dirty="0"/>
              <a:t>ideas freely without fear of criticism</a:t>
            </a:r>
            <a:r>
              <a:rPr lang="en-US" dirty="0" smtClean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Brain dump</a:t>
            </a:r>
          </a:p>
          <a:p>
            <a:pPr marL="0" indent="0">
              <a:buNone/>
            </a:pPr>
            <a:r>
              <a:rPr lang="en-US" dirty="0"/>
              <a:t>Brain dump is very similar to Brainstorm; however, it’s done individually. It allows </a:t>
            </a:r>
            <a:r>
              <a:rPr lang="en-US" dirty="0" smtClean="0"/>
              <a:t>the concerned </a:t>
            </a:r>
            <a:r>
              <a:rPr lang="en-US" dirty="0"/>
              <a:t>person to open the mind and let the thoughts be released and captured onto </a:t>
            </a:r>
            <a:r>
              <a:rPr lang="en-US" dirty="0" smtClean="0"/>
              <a:t>a piece </a:t>
            </a:r>
            <a:r>
              <a:rPr lang="en-US" dirty="0"/>
              <a:t>of paper</a:t>
            </a:r>
            <a:r>
              <a:rPr lang="en-US" dirty="0" smtClean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Brain writing</a:t>
            </a:r>
          </a:p>
          <a:p>
            <a:pPr marL="0" indent="0">
              <a:buNone/>
            </a:pPr>
            <a:r>
              <a:rPr lang="en-US" dirty="0"/>
              <a:t>Brain writing is also very similar to a Brainstorm session and is known as ‘</a:t>
            </a:r>
            <a:r>
              <a:rPr lang="en-US" dirty="0" smtClean="0"/>
              <a:t>individual brainstorming</a:t>
            </a:r>
            <a:r>
              <a:rPr lang="en-US" dirty="0"/>
              <a:t>’. At times only the most confident of team members share their ideas </a:t>
            </a:r>
            <a:r>
              <a:rPr lang="en-US" dirty="0" smtClean="0"/>
              <a:t>while the </a:t>
            </a:r>
            <a:r>
              <a:rPr lang="en-US" dirty="0"/>
              <a:t>introverts keep the ideas to themselves.</a:t>
            </a:r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58654" t="41904" r="24199" b="28734"/>
          <a:stretch/>
        </p:blipFill>
        <p:spPr bwMode="auto">
          <a:xfrm>
            <a:off x="8487006" y="1913625"/>
            <a:ext cx="3461288" cy="38036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148841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Prototype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6430" y="1687286"/>
            <a:ext cx="7456713" cy="4561113"/>
          </a:xfrm>
        </p:spPr>
        <p:txBody>
          <a:bodyPr/>
          <a:lstStyle/>
          <a:p>
            <a:r>
              <a:rPr lang="en-US" dirty="0"/>
              <a:t>The prototype stage involves creating a model designed to solve </a:t>
            </a:r>
            <a:r>
              <a:rPr lang="en-US" dirty="0" smtClean="0"/>
              <a:t>consumers‘ problems </a:t>
            </a:r>
            <a:r>
              <a:rPr lang="en-US" dirty="0"/>
              <a:t>which is tested in the next stage of the process. </a:t>
            </a:r>
            <a:endParaRPr lang="en-US" dirty="0" smtClean="0"/>
          </a:p>
          <a:p>
            <a:r>
              <a:rPr lang="en-US" dirty="0"/>
              <a:t>Creating a prototype is not </a:t>
            </a:r>
            <a:r>
              <a:rPr lang="en-US" dirty="0" smtClean="0"/>
              <a:t>a detailed </a:t>
            </a:r>
            <a:r>
              <a:rPr lang="en-US" dirty="0"/>
              <a:t>process. It may include a developing simple drawing, poster, group </a:t>
            </a:r>
            <a:r>
              <a:rPr lang="en-US" dirty="0" smtClean="0"/>
              <a:t>role-playing, homemade </a:t>
            </a:r>
            <a:r>
              <a:rPr lang="en-US" dirty="0"/>
              <a:t>“gadget, or a 3d printed product</a:t>
            </a:r>
            <a:r>
              <a:rPr lang="en-US" dirty="0" smtClean="0"/>
              <a:t>.”</a:t>
            </a:r>
          </a:p>
          <a:p>
            <a:r>
              <a:rPr lang="en-US" dirty="0"/>
              <a:t>The prototypes must be quick and easy </a:t>
            </a:r>
            <a:r>
              <a:rPr lang="en-US" dirty="0" smtClean="0"/>
              <a:t>to develop </a:t>
            </a:r>
            <a:r>
              <a:rPr lang="en-US" dirty="0"/>
              <a:t>and cheap. Therefore, prototypes are visualized as rudimentary forms of what </a:t>
            </a:r>
            <a:r>
              <a:rPr lang="en-US" dirty="0" smtClean="0"/>
              <a:t>a final </a:t>
            </a:r>
            <a:r>
              <a:rPr lang="en-US" dirty="0"/>
              <a:t>product is expected to look like.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9343" y="1687286"/>
            <a:ext cx="3712027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699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ARTIFICIAL INTELLIGENCE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,</a:t>
            </a:r>
            <a:endParaRPr lang="en-US" sz="2800" dirty="0"/>
          </a:p>
        </p:txBody>
      </p:sp>
      <p:sp>
        <p:nvSpPr>
          <p:cNvPr id="4" name="Oval 3"/>
          <p:cNvSpPr/>
          <p:nvPr/>
        </p:nvSpPr>
        <p:spPr>
          <a:xfrm>
            <a:off x="1264412" y="3911221"/>
            <a:ext cx="1773256" cy="17301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Data</a:t>
            </a:r>
            <a:endParaRPr lang="en-US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3990144" y="3705224"/>
            <a:ext cx="1806221" cy="18121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Algorithm/model</a:t>
            </a:r>
            <a:endParaRPr lang="en-US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7141178" y="3790949"/>
            <a:ext cx="2095812" cy="17264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US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AI</a:t>
            </a:r>
            <a:endParaRPr lang="en-US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US" sz="20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machine</a:t>
            </a:r>
            <a:endParaRPr lang="en-US" sz="11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Plus 6"/>
          <p:cNvSpPr/>
          <p:nvPr/>
        </p:nvSpPr>
        <p:spPr>
          <a:xfrm>
            <a:off x="3186732" y="4505325"/>
            <a:ext cx="504825" cy="51435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8" name="Equal 7"/>
          <p:cNvSpPr/>
          <p:nvPr/>
        </p:nvSpPr>
        <p:spPr>
          <a:xfrm>
            <a:off x="6094952" y="4505325"/>
            <a:ext cx="466725" cy="51435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280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600200"/>
          </a:xfrm>
        </p:spPr>
        <p:txBody>
          <a:bodyPr/>
          <a:lstStyle/>
          <a:p>
            <a:r>
              <a:rPr lang="en-US" dirty="0" smtClean="0"/>
              <a:t>Prototype </a:t>
            </a:r>
            <a:r>
              <a:rPr lang="en-US" dirty="0"/>
              <a:t>for any one solution for </a:t>
            </a:r>
            <a:r>
              <a:rPr lang="en-US" dirty="0" smtClean="0"/>
              <a:t>a traffic issue</a:t>
            </a:r>
            <a:r>
              <a:rPr lang="en-US" dirty="0"/>
              <a:t>.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600" y="2514600"/>
            <a:ext cx="7881938" cy="2931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2079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76200" y="2052918"/>
            <a:ext cx="7271657" cy="4195481"/>
          </a:xfrm>
        </p:spPr>
        <p:txBody>
          <a:bodyPr/>
          <a:lstStyle/>
          <a:p>
            <a:r>
              <a:rPr lang="en-US" dirty="0"/>
              <a:t>One of the most important parts of the design thinking process is to test the </a:t>
            </a:r>
            <a:r>
              <a:rPr lang="en-US" dirty="0" smtClean="0"/>
              <a:t>prototypes with </a:t>
            </a:r>
            <a:r>
              <a:rPr lang="en-US" dirty="0"/>
              <a:t>the end users. This step is often seen going parallel to prototyping. </a:t>
            </a:r>
            <a:endParaRPr lang="en-US" dirty="0" smtClean="0"/>
          </a:p>
          <a:p>
            <a:r>
              <a:rPr lang="en-US" dirty="0" smtClean="0"/>
              <a:t>During </a:t>
            </a:r>
            <a:r>
              <a:rPr lang="en-US" dirty="0"/>
              <a:t>testing, </a:t>
            </a:r>
            <a:r>
              <a:rPr lang="en-US" dirty="0" smtClean="0"/>
              <a:t>the designers </a:t>
            </a:r>
            <a:r>
              <a:rPr lang="en-US" dirty="0"/>
              <a:t>receive feedback about the prototype(s), and get another opportunity to </a:t>
            </a:r>
            <a:r>
              <a:rPr lang="en-US" dirty="0" smtClean="0"/>
              <a:t>interact and </a:t>
            </a:r>
            <a:r>
              <a:rPr lang="en-US" dirty="0"/>
              <a:t>empathize with the people they are finding solutions for</a:t>
            </a:r>
            <a:r>
              <a:rPr lang="en-US" dirty="0" smtClean="0"/>
              <a:t>.</a:t>
            </a:r>
          </a:p>
          <a:p>
            <a:r>
              <a:rPr lang="en-US" dirty="0"/>
              <a:t>Testing focuses on what </a:t>
            </a:r>
            <a:r>
              <a:rPr lang="en-US" dirty="0" err="1" smtClean="0"/>
              <a:t>canbe</a:t>
            </a:r>
            <a:r>
              <a:rPr lang="en-US" dirty="0" smtClean="0"/>
              <a:t> </a:t>
            </a:r>
            <a:r>
              <a:rPr lang="en-US" dirty="0"/>
              <a:t>learned about the user and the problem, as well as the potential solution.</a:t>
            </a:r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53045" t="36203" r="25481" b="38997"/>
          <a:stretch/>
        </p:blipFill>
        <p:spPr bwMode="auto">
          <a:xfrm>
            <a:off x="7970925" y="2052918"/>
            <a:ext cx="3698929" cy="31771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867213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Tools &amp;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3" y="2052918"/>
            <a:ext cx="6973888" cy="4195481"/>
          </a:xfrm>
        </p:spPr>
        <p:txBody>
          <a:bodyPr/>
          <a:lstStyle/>
          <a:p>
            <a:r>
              <a:rPr lang="en-US" dirty="0" smtClean="0"/>
              <a:t>Empathy </a:t>
            </a:r>
            <a:r>
              <a:rPr lang="en-US" dirty="0"/>
              <a:t>maps and journey </a:t>
            </a:r>
            <a:r>
              <a:rPr lang="en-US" dirty="0" smtClean="0"/>
              <a:t>maps</a:t>
            </a:r>
          </a:p>
          <a:p>
            <a:r>
              <a:rPr lang="en-US" dirty="0" smtClean="0"/>
              <a:t>Sketching</a:t>
            </a:r>
            <a:r>
              <a:rPr lang="en-US" dirty="0"/>
              <a:t>, storyboarding, and role </a:t>
            </a:r>
            <a:r>
              <a:rPr lang="en-US" dirty="0" smtClean="0"/>
              <a:t>play</a:t>
            </a:r>
          </a:p>
          <a:p>
            <a:r>
              <a:rPr lang="en-US" dirty="0" smtClean="0"/>
              <a:t>Prototyping </a:t>
            </a:r>
            <a:r>
              <a:rPr lang="en-US" dirty="0"/>
              <a:t>materials: cardboard, paper, LEGOs, digital tools (</a:t>
            </a:r>
            <a:r>
              <a:rPr lang="en-US" dirty="0" err="1"/>
              <a:t>Tinkercad</a:t>
            </a:r>
            <a:r>
              <a:rPr lang="en-US" dirty="0"/>
              <a:t>, </a:t>
            </a:r>
            <a:r>
              <a:rPr lang="en-US" dirty="0" err="1"/>
              <a:t>Canva</a:t>
            </a:r>
            <a:r>
              <a:rPr lang="en-US" dirty="0"/>
              <a:t>)</a:t>
            </a:r>
          </a:p>
        </p:txBody>
      </p:sp>
      <p:pic>
        <p:nvPicPr>
          <p:cNvPr id="4" name="Picture 2" descr="AI chip and motherboard with glowing blue lights representing advanced technology, digital innovation, and future computing in electronics and artificial intelligenc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990" y="2218748"/>
            <a:ext cx="5000010" cy="389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44847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Computational thinking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2052918"/>
            <a:ext cx="7169831" cy="4195481"/>
          </a:xfrm>
        </p:spPr>
        <p:txBody>
          <a:bodyPr/>
          <a:lstStyle/>
          <a:p>
            <a:r>
              <a:rPr lang="en-US" smtClean="0"/>
              <a:t>Computational thinking is the thinking process behind coding/programming. </a:t>
            </a:r>
          </a:p>
          <a:p>
            <a:r>
              <a:rPr lang="en-US" smtClean="0"/>
              <a:t>It is strictly related to maths, logic, and problem-solving. </a:t>
            </a:r>
          </a:p>
          <a:p>
            <a:r>
              <a:rPr lang="en-US" smtClean="0"/>
              <a:t>Computational thinking helps to understand how to translate a task into a set of instructions that can be run by a computer.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62500" t="21664" r="20032" b="54390"/>
          <a:stretch/>
        </p:blipFill>
        <p:spPr bwMode="auto">
          <a:xfrm>
            <a:off x="8524069" y="1853247"/>
            <a:ext cx="3667932" cy="37881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491211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Core Concepts of Computational Thinking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052918"/>
            <a:ext cx="8425543" cy="4195481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Decomposition</a:t>
            </a:r>
            <a:br>
              <a:rPr lang="en-US" dirty="0"/>
            </a:br>
            <a:r>
              <a:rPr lang="en-US" dirty="0"/>
              <a:t>→ Breaking down a complex problem into smaller, more manageable parts.</a:t>
            </a:r>
            <a:br>
              <a:rPr lang="en-US" dirty="0"/>
            </a:br>
            <a:r>
              <a:rPr lang="en-US" dirty="0"/>
              <a:t>Example: Splitting the process of building a website into designing, coding, testing, etc.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Pattern Recognition</a:t>
            </a:r>
            <a:br>
              <a:rPr lang="en-US" dirty="0"/>
            </a:br>
            <a:r>
              <a:rPr lang="en-US" dirty="0"/>
              <a:t>→ Identifying similarities or patterns in problems or data.</a:t>
            </a:r>
            <a:br>
              <a:rPr lang="en-US" dirty="0"/>
            </a:br>
            <a:r>
              <a:rPr lang="en-US" dirty="0"/>
              <a:t>Example: Noticing that login systems often require a username and password.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Abstraction</a:t>
            </a:r>
            <a:br>
              <a:rPr lang="en-US" dirty="0"/>
            </a:br>
            <a:r>
              <a:rPr lang="en-US" dirty="0"/>
              <a:t>→ Focusing on the important information only and ignoring irrelevant detail.</a:t>
            </a:r>
            <a:br>
              <a:rPr lang="en-US" dirty="0"/>
            </a:br>
            <a:r>
              <a:rPr lang="en-US" dirty="0"/>
              <a:t>Example: When designing a navigation app, only roads and traffic matter—not the color of houses.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Algorithm Design</a:t>
            </a:r>
            <a:br>
              <a:rPr lang="en-US" dirty="0"/>
            </a:br>
            <a:r>
              <a:rPr lang="en-US" dirty="0"/>
              <a:t>→ Developing step-by-step instructions for solving problems.</a:t>
            </a:r>
            <a:br>
              <a:rPr lang="en-US" dirty="0"/>
            </a:br>
            <a:r>
              <a:rPr lang="en-US" dirty="0"/>
              <a:t>Example: Creating a recipe or a flowchart to sort a list of numbers.</a:t>
            </a:r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58654" t="41904" r="24199" b="28734"/>
          <a:stretch/>
        </p:blipFill>
        <p:spPr bwMode="auto">
          <a:xfrm>
            <a:off x="9283485" y="2417736"/>
            <a:ext cx="2712203" cy="32391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93554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is Computational Thinking Important?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2052918"/>
            <a:ext cx="7148059" cy="4195481"/>
          </a:xfrm>
        </p:spPr>
        <p:txBody>
          <a:bodyPr/>
          <a:lstStyle/>
          <a:p>
            <a:r>
              <a:rPr lang="en-US" dirty="0" smtClean="0"/>
              <a:t>Helps </a:t>
            </a:r>
            <a:r>
              <a:rPr lang="en-US" dirty="0"/>
              <a:t>in solving real-world problems more efficiently.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Encourages logical thinking and precision.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Builds foundational skills for coding, programming, and STEM disciplines.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Applicable across disciplines, not just computer science (e.g., math, science, even social sciences).</a:t>
            </a:r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53045" t="36203" r="25481" b="38997"/>
          <a:stretch/>
        </p:blipFill>
        <p:spPr bwMode="auto">
          <a:xfrm>
            <a:off x="8384583" y="2123268"/>
            <a:ext cx="3698929" cy="31771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47217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0300" y="1989418"/>
            <a:ext cx="9563100" cy="4195481"/>
          </a:xfrm>
        </p:spPr>
        <p:txBody>
          <a:bodyPr>
            <a:noAutofit/>
          </a:bodyPr>
          <a:lstStyle/>
          <a:p>
            <a:r>
              <a:rPr lang="en-US" sz="2800" dirty="0" smtClean="0"/>
              <a:t>Artificial </a:t>
            </a:r>
            <a:r>
              <a:rPr lang="en-US" sz="2800" dirty="0"/>
              <a:t>intelligence (AI) is transforming guidance and counselling by enhancing efficiency, personalization, and access to support</a:t>
            </a:r>
            <a:endParaRPr lang="en-US" sz="2800" dirty="0" smtClean="0"/>
          </a:p>
          <a:p>
            <a:r>
              <a:rPr lang="en-US" sz="2800" dirty="0" smtClean="0"/>
              <a:t>Integrating </a:t>
            </a:r>
            <a:r>
              <a:rPr lang="en-US" sz="2800" dirty="0"/>
              <a:t>AI into your counselling practice can be a game-changer—if done thoughtfully. </a:t>
            </a:r>
            <a:endParaRPr lang="en-US" sz="2800" dirty="0" smtClean="0"/>
          </a:p>
          <a:p>
            <a:r>
              <a:rPr lang="en-US" sz="2800" dirty="0" smtClean="0"/>
              <a:t>It’s </a:t>
            </a:r>
            <a:r>
              <a:rPr lang="en-US" sz="2800" dirty="0"/>
              <a:t>not just about using fancy tech; it’s about enhancing care, improving access, and supporting both clients and practitioners</a:t>
            </a:r>
          </a:p>
        </p:txBody>
      </p:sp>
    </p:spTree>
    <p:extLst>
      <p:ext uri="{BB962C8B-B14F-4D97-AF65-F5344CB8AC3E}">
        <p14:creationId xmlns:p14="http://schemas.microsoft.com/office/powerpoint/2010/main" val="38457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953038"/>
            <a:ext cx="8946541" cy="529536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3600" dirty="0" smtClean="0"/>
          </a:p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endParaRPr lang="en-US" sz="3600" dirty="0" smtClean="0"/>
          </a:p>
          <a:p>
            <a:pPr marL="0" indent="0" algn="ctr">
              <a:buNone/>
            </a:pPr>
            <a:r>
              <a:rPr lang="en-US" sz="3600" dirty="0" smtClean="0"/>
              <a:t>Thank you for listening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603165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Guidance and counselling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1534333"/>
            <a:ext cx="8307092" cy="4652074"/>
          </a:xfrm>
        </p:spPr>
        <p:txBody>
          <a:bodyPr>
            <a:normAutofit/>
          </a:bodyPr>
          <a:lstStyle/>
          <a:p>
            <a:r>
              <a:rPr lang="en-US" b="1" dirty="0" smtClean="0"/>
              <a:t>Guidance</a:t>
            </a:r>
            <a:r>
              <a:rPr lang="en-US" dirty="0" smtClean="0"/>
              <a:t> </a:t>
            </a:r>
            <a:r>
              <a:rPr lang="en-US" dirty="0"/>
              <a:t>helps individuals make informed decisions about education, career, or life transitions.</a:t>
            </a:r>
          </a:p>
          <a:p>
            <a:r>
              <a:rPr lang="en-US" b="1" dirty="0"/>
              <a:t>Counselling</a:t>
            </a:r>
            <a:r>
              <a:rPr lang="en-US" dirty="0"/>
              <a:t> focuses more on emotional, psychological, or behavioral support, often one-on-one, and can address personal challenges.</a:t>
            </a:r>
          </a:p>
          <a:p>
            <a:r>
              <a:rPr lang="en-US" b="1" dirty="0"/>
              <a:t>🎯 Goals</a:t>
            </a:r>
          </a:p>
          <a:p>
            <a:r>
              <a:rPr lang="en-US" dirty="0"/>
              <a:t>Promote personal growth and development</a:t>
            </a:r>
          </a:p>
          <a:p>
            <a:r>
              <a:rPr lang="en-US" dirty="0"/>
              <a:t>Support mental and emotional well-being</a:t>
            </a:r>
          </a:p>
          <a:p>
            <a:r>
              <a:rPr lang="en-US" dirty="0"/>
              <a:t>Help with academic, career, and social decisions</a:t>
            </a:r>
          </a:p>
          <a:p>
            <a:r>
              <a:rPr lang="en-US" dirty="0"/>
              <a:t>Foster resilience and problem-solving skills</a:t>
            </a:r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1924" t="34208" r="55288" b="31585"/>
          <a:stretch/>
        </p:blipFill>
        <p:spPr bwMode="auto">
          <a:xfrm>
            <a:off x="7868021" y="2386739"/>
            <a:ext cx="4365625" cy="31926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0175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0468357" cy="1400530"/>
          </a:xfrm>
        </p:spPr>
        <p:txBody>
          <a:bodyPr/>
          <a:lstStyle/>
          <a:p>
            <a:r>
              <a:rPr lang="en-US" dirty="0"/>
              <a:t>Integrating AI into </a:t>
            </a:r>
            <a:r>
              <a:rPr lang="en-US" dirty="0" smtClean="0"/>
              <a:t>counselling </a:t>
            </a:r>
            <a:r>
              <a:rPr lang="en-US" dirty="0"/>
              <a:t>practice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2052918"/>
            <a:ext cx="7431088" cy="4195481"/>
          </a:xfrm>
        </p:spPr>
        <p:txBody>
          <a:bodyPr/>
          <a:lstStyle/>
          <a:p>
            <a:r>
              <a:rPr lang="en-US" dirty="0"/>
              <a:t>Integrating AI into </a:t>
            </a:r>
            <a:r>
              <a:rPr lang="en-US" dirty="0" smtClean="0"/>
              <a:t> </a:t>
            </a:r>
            <a:r>
              <a:rPr lang="en-US" dirty="0"/>
              <a:t>counselling practice can be a game-changer—if done thoughtfully. It’s not just about using fancy tech; it’s about enhancing care, improving access, and supporting both clients and practitioners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/>
              <a:t>The integration of Artificial Intelligence (AI), including machine learning and natural language generation, in counseling practice offers significant potential for enhancing efficiency and </a:t>
            </a:r>
            <a:r>
              <a:rPr lang="en-US" dirty="0" smtClean="0"/>
              <a:t>effectiveness.</a:t>
            </a:r>
          </a:p>
          <a:p>
            <a:endParaRPr lang="en-US" dirty="0"/>
          </a:p>
        </p:txBody>
      </p:sp>
      <p:pic>
        <p:nvPicPr>
          <p:cNvPr id="4" name="Picture 3" descr="AI chip on circuit board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9" t="-87914" r="4249" b="33517"/>
          <a:stretch/>
        </p:blipFill>
        <p:spPr bwMode="auto">
          <a:xfrm>
            <a:off x="8338457" y="-1480459"/>
            <a:ext cx="3672728" cy="69471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6667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Key Areas of Integration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1472340"/>
            <a:ext cx="8400081" cy="4776060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US" sz="2200" b="1" dirty="0" smtClean="0"/>
              <a:t>Client </a:t>
            </a:r>
            <a:r>
              <a:rPr lang="en-US" sz="2200" b="1" dirty="0"/>
              <a:t>Intake &amp; Assessment</a:t>
            </a:r>
            <a:r>
              <a:rPr lang="en-US" sz="2200" dirty="0"/>
              <a:t> </a:t>
            </a:r>
            <a:br>
              <a:rPr lang="en-US" sz="2200" dirty="0"/>
            </a:br>
            <a:r>
              <a:rPr lang="en-US" sz="2200" dirty="0"/>
              <a:t>Use AI-powered </a:t>
            </a:r>
            <a:r>
              <a:rPr lang="en-US" sz="2200" dirty="0" err="1"/>
              <a:t>chatbots</a:t>
            </a:r>
            <a:r>
              <a:rPr lang="en-US" sz="2200" dirty="0"/>
              <a:t> or screeners to gather initial data, identify risk factors, and streamline triage.</a:t>
            </a:r>
          </a:p>
          <a:p>
            <a:pPr lvl="0"/>
            <a:r>
              <a:rPr lang="en-US" sz="2200" b="1" dirty="0"/>
              <a:t>Session Support Tools</a:t>
            </a:r>
            <a:r>
              <a:rPr lang="en-US" sz="2200" dirty="0"/>
              <a:t> </a:t>
            </a:r>
            <a:br>
              <a:rPr lang="en-US" sz="2200" dirty="0"/>
            </a:br>
            <a:r>
              <a:rPr lang="en-US" sz="2200" dirty="0"/>
              <a:t>AI can assist with note-taking, emotion detection, and summarizing key themes from sessions using natural language processing (NLP).</a:t>
            </a:r>
          </a:p>
          <a:p>
            <a:pPr lvl="0"/>
            <a:r>
              <a:rPr lang="en-US" sz="2200" b="1" dirty="0"/>
              <a:t>Treatment Planning</a:t>
            </a:r>
            <a:r>
              <a:rPr lang="en-US" sz="2200" dirty="0"/>
              <a:t> </a:t>
            </a:r>
            <a:br>
              <a:rPr lang="en-US" sz="2200" dirty="0"/>
            </a:br>
            <a:r>
              <a:rPr lang="en-US" sz="2200" dirty="0"/>
              <a:t>Machine learning algorithms can suggest evidence-based interventions based on client profiles and historical outcomes.</a:t>
            </a:r>
          </a:p>
          <a:p>
            <a:pPr lvl="0"/>
            <a:r>
              <a:rPr lang="en-US" sz="2200" b="1" dirty="0"/>
              <a:t>Progress Monitoring</a:t>
            </a:r>
            <a:r>
              <a:rPr lang="en-US" sz="2200" dirty="0"/>
              <a:t> </a:t>
            </a:r>
            <a:br>
              <a:rPr lang="en-US" sz="2200" dirty="0"/>
            </a:br>
            <a:r>
              <a:rPr lang="en-US" sz="2200" dirty="0"/>
              <a:t>AI tools can track mood, engagement, and behavioral patterns between sessions to help adjust treatment plans.</a:t>
            </a:r>
          </a:p>
          <a:p>
            <a:pPr lvl="0"/>
            <a:r>
              <a:rPr lang="en-US" sz="2200" b="1" dirty="0"/>
              <a:t>Career &amp; Educational Guidance</a:t>
            </a:r>
            <a:r>
              <a:rPr lang="en-US" sz="2200" dirty="0"/>
              <a:t> </a:t>
            </a:r>
            <a:br>
              <a:rPr lang="en-US" sz="2200" dirty="0"/>
            </a:br>
            <a:r>
              <a:rPr lang="en-US" sz="2200" dirty="0"/>
              <a:t>AI can analyze labor market trends and match clients with suitable career paths or training programs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62500" t="21664" r="20032" b="54390"/>
          <a:stretch/>
        </p:blipFill>
        <p:spPr bwMode="auto">
          <a:xfrm>
            <a:off x="8524069" y="1853247"/>
            <a:ext cx="3667932" cy="37881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02274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Ethical &amp; Practical Considerations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1286359"/>
            <a:ext cx="8438692" cy="4931043"/>
          </a:xfrm>
        </p:spPr>
        <p:txBody>
          <a:bodyPr>
            <a:normAutofit/>
          </a:bodyPr>
          <a:lstStyle/>
          <a:p>
            <a:pPr lvl="0"/>
            <a:r>
              <a:rPr lang="en-US" b="1" dirty="0" smtClean="0"/>
              <a:t>Informed </a:t>
            </a:r>
            <a:r>
              <a:rPr lang="en-US" b="1" dirty="0"/>
              <a:t>Consent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Always explain how AI tools are used and get explicit permission from clients.</a:t>
            </a:r>
          </a:p>
          <a:p>
            <a:pPr lvl="0"/>
            <a:r>
              <a:rPr lang="en-US" b="1" dirty="0"/>
              <a:t>Data Privacy &amp; Security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Choose platforms that comply with local privacy laws and embed “privacy by design” principles.</a:t>
            </a:r>
          </a:p>
          <a:p>
            <a:pPr lvl="0"/>
            <a:r>
              <a:rPr lang="en-US" b="1" dirty="0"/>
              <a:t>Bias &amp; Fairness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Be aware of algorithmic bias. Regularly audit tools to ensure equitable treatment across diverse populations.</a:t>
            </a:r>
          </a:p>
          <a:p>
            <a:pPr lvl="0"/>
            <a:r>
              <a:rPr lang="en-US" b="1" dirty="0"/>
              <a:t>Human Oversight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AI should support—not replace—your clinical judgment. Maintain the therapeutic relationship as the core of your practice.</a:t>
            </a:r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1924" t="34208" r="55288" b="31585"/>
          <a:stretch/>
        </p:blipFill>
        <p:spPr bwMode="auto">
          <a:xfrm>
            <a:off x="7868021" y="2386739"/>
            <a:ext cx="4365625" cy="31926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3338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/>
              <a:t>Human-Centered Integration</a:t>
            </a:r>
            <a:r>
              <a:rPr lang="en-US" sz="4400" dirty="0"/>
              <a:t/>
            </a:r>
            <a:br>
              <a:rPr lang="en-US" sz="4400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920" y="1853248"/>
            <a:ext cx="8040688" cy="4195481"/>
          </a:xfrm>
        </p:spPr>
        <p:txBody>
          <a:bodyPr>
            <a:normAutofit/>
          </a:bodyPr>
          <a:lstStyle/>
          <a:p>
            <a:pPr lvl="0"/>
            <a:r>
              <a:rPr lang="en-US" sz="2800" b="1" dirty="0" smtClean="0"/>
              <a:t>Empathy </a:t>
            </a:r>
            <a:r>
              <a:rPr lang="en-US" sz="2800" b="1" dirty="0"/>
              <a:t>and judgment</a:t>
            </a:r>
            <a:r>
              <a:rPr lang="en-US" sz="2800" dirty="0"/>
              <a:t>: Balance AI insights with human intuition and emotional intelligence.</a:t>
            </a:r>
          </a:p>
          <a:p>
            <a:pPr lvl="0"/>
            <a:r>
              <a:rPr lang="en-US" sz="2800" b="1" dirty="0"/>
              <a:t>Client empowerment</a:t>
            </a:r>
            <a:r>
              <a:rPr lang="en-US" sz="2800" dirty="0"/>
              <a:t>: Encourage clients to discuss their use of AI tools and guide them on safe practices.</a:t>
            </a:r>
          </a:p>
          <a:p>
            <a:pPr lvl="0"/>
            <a:r>
              <a:rPr lang="en-US" sz="2800" b="1" dirty="0"/>
              <a:t>Supervision and training</a:t>
            </a:r>
            <a:r>
              <a:rPr lang="en-US" sz="2800" dirty="0"/>
              <a:t>: Use AI to support supervisees and enhance professional development.</a:t>
            </a:r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53045" t="36203" r="25481" b="38997"/>
          <a:stretch/>
        </p:blipFill>
        <p:spPr bwMode="auto">
          <a:xfrm>
            <a:off x="8384583" y="2123268"/>
            <a:ext cx="3698929" cy="31771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58768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AI-related skills and competencies 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3" y="2079172"/>
            <a:ext cx="6005058" cy="4169228"/>
          </a:xfrm>
        </p:spPr>
        <p:txBody>
          <a:bodyPr>
            <a:normAutofit/>
          </a:bodyPr>
          <a:lstStyle/>
          <a:p>
            <a:r>
              <a:rPr lang="en-US" b="1" dirty="0"/>
              <a:t>Foundational Knowledge of AI</a:t>
            </a:r>
            <a:endParaRPr lang="en-US" dirty="0"/>
          </a:p>
          <a:p>
            <a:pPr lvl="1"/>
            <a:r>
              <a:rPr lang="en-US" b="1" dirty="0"/>
              <a:t>Understanding AI basics</a:t>
            </a:r>
            <a:r>
              <a:rPr lang="en-US" dirty="0"/>
              <a:t>: Know how AI works, including algorithms, machine learning, and natural language processing</a:t>
            </a:r>
            <a:r>
              <a:rPr lang="en-US" dirty="0" smtClean="0"/>
              <a:t>.</a:t>
            </a:r>
          </a:p>
          <a:p>
            <a:pPr lvl="1"/>
            <a:endParaRPr lang="en-US" dirty="0"/>
          </a:p>
          <a:p>
            <a:pPr lvl="1"/>
            <a:r>
              <a:rPr lang="en-US" b="1" dirty="0"/>
              <a:t>Familiarity with AI tools</a:t>
            </a:r>
            <a:r>
              <a:rPr lang="en-US" dirty="0"/>
              <a:t>: Learn about </a:t>
            </a:r>
            <a:r>
              <a:rPr lang="en-US" dirty="0" err="1"/>
              <a:t>chatbots</a:t>
            </a:r>
            <a:r>
              <a:rPr lang="en-US" dirty="0"/>
              <a:t>, predictive analytics, and virtual platforms used in counselling</a:t>
            </a:r>
          </a:p>
        </p:txBody>
      </p:sp>
      <p:pic>
        <p:nvPicPr>
          <p:cNvPr id="4" name="Picture 2" descr="AI chip and motherboard with glowing blue lights representing advanced technology, digital innovation, and future computing in electronics and artificial intelligenc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990" y="2218748"/>
            <a:ext cx="5000010" cy="389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911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431</TotalTime>
  <Words>1777</Words>
  <Application>Microsoft Office PowerPoint</Application>
  <PresentationFormat>Widescreen</PresentationFormat>
  <Paragraphs>179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4" baseType="lpstr">
      <vt:lpstr>Arial</vt:lpstr>
      <vt:lpstr>Calibri</vt:lpstr>
      <vt:lpstr>Century Gothic</vt:lpstr>
      <vt:lpstr>Times New Roman</vt:lpstr>
      <vt:lpstr>Wingdings</vt:lpstr>
      <vt:lpstr>Wingdings 3</vt:lpstr>
      <vt:lpstr>Ion</vt:lpstr>
      <vt:lpstr>AI skills for enhanced  guidance and counseling goals.</vt:lpstr>
      <vt:lpstr>What is artificial intelligence </vt:lpstr>
      <vt:lpstr>ARTIFICIAL INTELLIGENCE </vt:lpstr>
      <vt:lpstr>Guidance and counselling</vt:lpstr>
      <vt:lpstr>Integrating AI into counselling practice</vt:lpstr>
      <vt:lpstr>Key Areas of Integration  </vt:lpstr>
      <vt:lpstr>Ethical &amp; Practical Considerations </vt:lpstr>
      <vt:lpstr>Human-Centered Integration </vt:lpstr>
      <vt:lpstr>AI-related skills and competencies :</vt:lpstr>
      <vt:lpstr>Technical and Analytical Skills  </vt:lpstr>
      <vt:lpstr>Ethical and Professional Competence</vt:lpstr>
      <vt:lpstr>Career and Educational Guidance  </vt:lpstr>
      <vt:lpstr>Approaches to enhance skills</vt:lpstr>
      <vt:lpstr>Core Elements of Creative Learning</vt:lpstr>
      <vt:lpstr>How to Foster Creative Learning </vt:lpstr>
      <vt:lpstr>Tools That Support Creative Learning</vt:lpstr>
      <vt:lpstr>Design Thinking</vt:lpstr>
      <vt:lpstr>🔁 The 5 Stages of Design Thinking</vt:lpstr>
      <vt:lpstr>🎯 Why Use Design Thinking?</vt:lpstr>
      <vt:lpstr>Design Thinking Process</vt:lpstr>
      <vt:lpstr>Empathize</vt:lpstr>
      <vt:lpstr>Empathy Map</vt:lpstr>
      <vt:lpstr>Empathy Map</vt:lpstr>
      <vt:lpstr>Creating Empathy Map</vt:lpstr>
      <vt:lpstr>Empathy Map for JOHN</vt:lpstr>
      <vt:lpstr>Define</vt:lpstr>
      <vt:lpstr>Ideate</vt:lpstr>
      <vt:lpstr>Ideation techniques</vt:lpstr>
      <vt:lpstr>Prototype</vt:lpstr>
      <vt:lpstr>Prototype for any one solution for a traffic issue.</vt:lpstr>
      <vt:lpstr>Test</vt:lpstr>
      <vt:lpstr>Tools &amp; Methods</vt:lpstr>
      <vt:lpstr>Computational thinking </vt:lpstr>
      <vt:lpstr>Core Concepts of Computational Thinking </vt:lpstr>
      <vt:lpstr>Why is Computational Thinking Important?  </vt:lpstr>
      <vt:lpstr>Conclusion 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MOUAU CENTRE OF AI</dc:title>
  <dc:creator>Dell</dc:creator>
  <cp:lastModifiedBy>hp</cp:lastModifiedBy>
  <cp:revision>45</cp:revision>
  <dcterms:created xsi:type="dcterms:W3CDTF">2024-10-03T17:42:36Z</dcterms:created>
  <dcterms:modified xsi:type="dcterms:W3CDTF">2025-08-08T11:10:23Z</dcterms:modified>
</cp:coreProperties>
</file>